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Oswald Medium"/>
      <p:regular r:id="rId19"/>
      <p:bold r:id="rId20"/>
    </p:embeddedFont>
    <p:embeddedFont>
      <p:font typeface="Nunito"/>
      <p:regular r:id="rId21"/>
      <p:bold r:id="rId22"/>
      <p:italic r:id="rId23"/>
      <p:boldItalic r:id="rId24"/>
    </p:embeddedFont>
    <p:embeddedFont>
      <p:font typeface="Lobster"/>
      <p:regular r:id="rId25"/>
    </p:embeddedFont>
    <p:embeddedFont>
      <p:font typeface="Montserrat"/>
      <p:regular r:id="rId26"/>
      <p:bold r:id="rId27"/>
      <p:italic r:id="rId28"/>
      <p:boldItalic r:id="rId29"/>
    </p:embeddedFont>
    <p:embeddedFont>
      <p:font typeface="Arvo"/>
      <p:regular r:id="rId30"/>
      <p:bold r:id="rId31"/>
      <p:italic r:id="rId32"/>
      <p:boldItalic r:id="rId33"/>
    </p:embeddedFont>
    <p:embeddedFont>
      <p:font typeface="Lora"/>
      <p:regular r:id="rId34"/>
      <p:bold r:id="rId35"/>
      <p:italic r:id="rId36"/>
      <p:boldItalic r:id="rId37"/>
    </p:embeddedFont>
    <p:embeddedFont>
      <p:font typeface="ABeeZee"/>
      <p:regular r:id="rId38"/>
      <p: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swaldMedium-bold.fntdata"/><Relationship Id="rId22" Type="http://schemas.openxmlformats.org/officeDocument/2006/relationships/font" Target="fonts/Nunito-bold.fntdata"/><Relationship Id="rId21" Type="http://schemas.openxmlformats.org/officeDocument/2006/relationships/font" Target="fonts/Nunito-regular.fntdata"/><Relationship Id="rId24" Type="http://schemas.openxmlformats.org/officeDocument/2006/relationships/font" Target="fonts/Nunito-boldItalic.fntdata"/><Relationship Id="rId23" Type="http://schemas.openxmlformats.org/officeDocument/2006/relationships/font" Target="fonts/Nuni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font" Target="fonts/Lobster-regular.fntdata"/><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rvo-bold.fntdata"/><Relationship Id="rId30" Type="http://schemas.openxmlformats.org/officeDocument/2006/relationships/font" Target="fonts/Arvo-regular.fntdata"/><Relationship Id="rId11" Type="http://schemas.openxmlformats.org/officeDocument/2006/relationships/slide" Target="slides/slide6.xml"/><Relationship Id="rId33" Type="http://schemas.openxmlformats.org/officeDocument/2006/relationships/font" Target="fonts/Arvo-boldItalic.fntdata"/><Relationship Id="rId10" Type="http://schemas.openxmlformats.org/officeDocument/2006/relationships/slide" Target="slides/slide5.xml"/><Relationship Id="rId32" Type="http://schemas.openxmlformats.org/officeDocument/2006/relationships/font" Target="fonts/Arvo-italic.fntdata"/><Relationship Id="rId13" Type="http://schemas.openxmlformats.org/officeDocument/2006/relationships/slide" Target="slides/slide8.xml"/><Relationship Id="rId35" Type="http://schemas.openxmlformats.org/officeDocument/2006/relationships/font" Target="fonts/Lora-bold.fntdata"/><Relationship Id="rId12" Type="http://schemas.openxmlformats.org/officeDocument/2006/relationships/slide" Target="slides/slide7.xml"/><Relationship Id="rId34" Type="http://schemas.openxmlformats.org/officeDocument/2006/relationships/font" Target="fonts/Lora-regular.fntdata"/><Relationship Id="rId15" Type="http://schemas.openxmlformats.org/officeDocument/2006/relationships/slide" Target="slides/slide10.xml"/><Relationship Id="rId37" Type="http://schemas.openxmlformats.org/officeDocument/2006/relationships/font" Target="fonts/Lora-boldItalic.fntdata"/><Relationship Id="rId14" Type="http://schemas.openxmlformats.org/officeDocument/2006/relationships/slide" Target="slides/slide9.xml"/><Relationship Id="rId36" Type="http://schemas.openxmlformats.org/officeDocument/2006/relationships/font" Target="fonts/Lora-italic.fntdata"/><Relationship Id="rId17" Type="http://schemas.openxmlformats.org/officeDocument/2006/relationships/slide" Target="slides/slide12.xml"/><Relationship Id="rId39" Type="http://schemas.openxmlformats.org/officeDocument/2006/relationships/font" Target="fonts/ABeeZee-italic.fntdata"/><Relationship Id="rId16" Type="http://schemas.openxmlformats.org/officeDocument/2006/relationships/slide" Target="slides/slide11.xml"/><Relationship Id="rId38" Type="http://schemas.openxmlformats.org/officeDocument/2006/relationships/font" Target="fonts/ABeeZee-regular.fntdata"/><Relationship Id="rId19" Type="http://schemas.openxmlformats.org/officeDocument/2006/relationships/font" Target="fonts/OswaldMedium-regular.fntdata"/><Relationship Id="rId18" Type="http://schemas.openxmlformats.org/officeDocument/2006/relationships/slide" Target="slides/slide13.xml"/></Relationships>
</file>

<file path=ppt/media/image1.jpg>
</file>

<file path=ppt/media/image10.png>
</file>

<file path=ppt/media/image11.jpg>
</file>

<file path=ppt/media/image12.jpg>
</file>

<file path=ppt/media/image13.jpg>
</file>

<file path=ppt/media/image14.jpg>
</file>

<file path=ppt/media/image4.jpg>
</file>

<file path=ppt/media/image5.jp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5d8353c21c_1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5d8353c21c_1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5d8353c21c_1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5d8353c21c_1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5d8353c21c_1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5d8353c21c_1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5d8353c21c_1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5d8353c21c_1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5d8353c21c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5d8353c21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5d8353c21c_1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5d8353c21c_1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5d8353c21c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5d8353c21c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5d8353c21c_1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5d8353c21c_1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5d8353c21c_1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5d8353c21c_1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5d8353c21c_1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5d8353c21c_1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5d8353c21c_1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5d8353c21c_1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5d8353c21c_1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5d8353c21c_1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jpg"/><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hyperlink" Target="https://en.wikipedia.org/wiki/Futurism" TargetMode="External"/><Relationship Id="rId4" Type="http://schemas.openxmlformats.org/officeDocument/2006/relationships/hyperlink" Target="https://en.wikipedia.org/wiki/Science_fiction" TargetMode="External"/><Relationship Id="rId10" Type="http://schemas.openxmlformats.org/officeDocument/2006/relationships/image" Target="../media/image14.jpg"/><Relationship Id="rId9" Type="http://schemas.openxmlformats.org/officeDocument/2006/relationships/hyperlink" Target="https://en.wikipedia.org/wiki/Virtual_world" TargetMode="External"/><Relationship Id="rId5" Type="http://schemas.openxmlformats.org/officeDocument/2006/relationships/hyperlink" Target="https://en.wikipedia.org/wiki/Internet" TargetMode="External"/><Relationship Id="rId6" Type="http://schemas.openxmlformats.org/officeDocument/2006/relationships/hyperlink" Target="https://en.wikipedia.org/wiki/Virtual_world" TargetMode="External"/><Relationship Id="rId7" Type="http://schemas.openxmlformats.org/officeDocument/2006/relationships/hyperlink" Target="https://en.wikipedia.org/wiki/Virtual_reality" TargetMode="External"/><Relationship Id="rId8" Type="http://schemas.openxmlformats.org/officeDocument/2006/relationships/hyperlink" Target="https://en.wikipedia.org/wiki/Augmented_realit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1.jp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hyperlink" Target="https://en.wikipedia.org/wiki/Snow_Crash" TargetMode="External"/><Relationship Id="rId11" Type="http://schemas.openxmlformats.org/officeDocument/2006/relationships/hyperlink" Target="https://en.wikipedia.org/wiki/Information_privacy" TargetMode="External"/><Relationship Id="rId10" Type="http://schemas.openxmlformats.org/officeDocument/2006/relationships/hyperlink" Target="https://en.wikipedia.org/wiki/Public_relations" TargetMode="External"/><Relationship Id="rId9" Type="http://schemas.openxmlformats.org/officeDocument/2006/relationships/hyperlink" Target="https://en.wikipedia.org/wiki/Buzzword" TargetMode="External"/><Relationship Id="rId5" Type="http://schemas.openxmlformats.org/officeDocument/2006/relationships/hyperlink" Target="https://en.wikipedia.org/wiki/Portmanteau" TargetMode="External"/><Relationship Id="rId6" Type="http://schemas.openxmlformats.org/officeDocument/2006/relationships/hyperlink" Target="https://en.wikipedia.org/wiki/Meta" TargetMode="External"/><Relationship Id="rId7" Type="http://schemas.openxmlformats.org/officeDocument/2006/relationships/hyperlink" Target="https://en.wikipedia.org/wiki/Universe" TargetMode="External"/><Relationship Id="rId8" Type="http://schemas.openxmlformats.org/officeDocument/2006/relationships/hyperlink" Target="https://en.wikipedia.org/wiki/Web3"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941325" y="1076675"/>
            <a:ext cx="7395000" cy="1164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4F3EF"/>
                </a:solidFill>
              </a:rPr>
              <a:t>Metaverse Presentation</a:t>
            </a:r>
            <a:endParaRPr>
              <a:solidFill>
                <a:srgbClr val="F4F3EF"/>
              </a:solidFill>
            </a:endParaRPr>
          </a:p>
        </p:txBody>
      </p:sp>
      <p:sp>
        <p:nvSpPr>
          <p:cNvPr id="55" name="Google Shape;55;p13"/>
          <p:cNvSpPr txBox="1"/>
          <p:nvPr>
            <p:ph idx="1" type="subTitle"/>
          </p:nvPr>
        </p:nvSpPr>
        <p:spPr>
          <a:xfrm>
            <a:off x="1131275" y="2816025"/>
            <a:ext cx="7167300" cy="1605900"/>
          </a:xfrm>
          <a:prstGeom prst="rect">
            <a:avLst/>
          </a:prstGeom>
        </p:spPr>
        <p:txBody>
          <a:bodyPr anchorCtr="0" anchor="t" bIns="91425" lIns="91425" spcFirstLastPara="1" rIns="91425" wrap="square" tIns="91425">
            <a:normAutofit fontScale="25000" lnSpcReduction="20000"/>
          </a:bodyPr>
          <a:lstStyle/>
          <a:p>
            <a:pPr indent="0" lvl="0" marL="0" rtl="0" algn="l">
              <a:lnSpc>
                <a:spcPct val="68181"/>
              </a:lnSpc>
              <a:spcBef>
                <a:spcPts val="0"/>
              </a:spcBef>
              <a:spcAft>
                <a:spcPts val="0"/>
              </a:spcAft>
              <a:buNone/>
            </a:pPr>
            <a:r>
              <a:rPr lang="en" sz="7900">
                <a:solidFill>
                  <a:srgbClr val="F4F3EF"/>
                </a:solidFill>
              </a:rPr>
              <a:t>Name: Khuram hanif					</a:t>
            </a:r>
            <a:r>
              <a:rPr lang="en" sz="7900">
                <a:solidFill>
                  <a:srgbClr val="F4F3EF"/>
                </a:solidFill>
              </a:rPr>
              <a:t>Center: Air University</a:t>
            </a:r>
            <a:endParaRPr sz="7900">
              <a:solidFill>
                <a:srgbClr val="F4F3EF"/>
              </a:solidFill>
            </a:endParaRPr>
          </a:p>
          <a:p>
            <a:pPr indent="0" lvl="0" marL="0" rtl="0" algn="l">
              <a:lnSpc>
                <a:spcPct val="68181"/>
              </a:lnSpc>
              <a:spcBef>
                <a:spcPts val="1200"/>
              </a:spcBef>
              <a:spcAft>
                <a:spcPts val="0"/>
              </a:spcAft>
              <a:buClr>
                <a:schemeClr val="dk1"/>
              </a:buClr>
              <a:buSzPts val="275"/>
              <a:buFont typeface="Arial"/>
              <a:buNone/>
            </a:pPr>
            <a:r>
              <a:rPr lang="en" sz="7900">
                <a:solidFill>
                  <a:srgbClr val="F4F3EF"/>
                </a:solidFill>
              </a:rPr>
              <a:t>Roll No: PIAIC69976					City: Islamabad</a:t>
            </a:r>
            <a:endParaRPr sz="7900">
              <a:solidFill>
                <a:srgbClr val="F4F3EF"/>
              </a:solidFill>
            </a:endParaRPr>
          </a:p>
          <a:p>
            <a:pPr indent="0" lvl="0" marL="0" rtl="0" algn="l">
              <a:lnSpc>
                <a:spcPct val="68181"/>
              </a:lnSpc>
              <a:spcBef>
                <a:spcPts val="1200"/>
              </a:spcBef>
              <a:spcAft>
                <a:spcPts val="0"/>
              </a:spcAft>
              <a:buNone/>
            </a:pPr>
            <a:r>
              <a:rPr lang="en" sz="7900">
                <a:solidFill>
                  <a:srgbClr val="F4F3EF"/>
                </a:solidFill>
              </a:rPr>
              <a:t>			</a:t>
            </a:r>
            <a:r>
              <a:rPr lang="en" sz="7900">
                <a:solidFill>
                  <a:srgbClr val="F4F3EF"/>
                </a:solidFill>
              </a:rPr>
              <a:t>Days / Time: Saturday - 02:00 PM To 06:00 PM</a:t>
            </a:r>
            <a:endParaRPr sz="7900">
              <a:solidFill>
                <a:srgbClr val="F4F3EF"/>
              </a:solidFill>
            </a:endParaRPr>
          </a:p>
          <a:p>
            <a:pPr indent="457200" lvl="0" marL="3200400" rtl="0" algn="l">
              <a:lnSpc>
                <a:spcPct val="68181"/>
              </a:lnSpc>
              <a:spcBef>
                <a:spcPts val="1200"/>
              </a:spcBef>
              <a:spcAft>
                <a:spcPts val="0"/>
              </a:spcAft>
              <a:buClr>
                <a:schemeClr val="dk1"/>
              </a:buClr>
              <a:buSzPts val="275"/>
              <a:buFont typeface="Arial"/>
              <a:buNone/>
            </a:pPr>
            <a:r>
              <a:rPr lang="en" sz="7900">
                <a:solidFill>
                  <a:srgbClr val="F4F3EF"/>
                </a:solidFill>
              </a:rPr>
              <a:t>Batch 40</a:t>
            </a:r>
            <a:endParaRPr sz="7900">
              <a:solidFill>
                <a:srgbClr val="F4F3EF"/>
              </a:solidFill>
            </a:endParaRPr>
          </a:p>
          <a:p>
            <a:pPr indent="0" lvl="0" marL="0" rtl="0" algn="l">
              <a:lnSpc>
                <a:spcPct val="68181"/>
              </a:lnSpc>
              <a:spcBef>
                <a:spcPts val="1200"/>
              </a:spcBef>
              <a:spcAft>
                <a:spcPts val="0"/>
              </a:spcAft>
              <a:buClr>
                <a:schemeClr val="dk1"/>
              </a:buClr>
              <a:buSzPts val="275"/>
              <a:buFont typeface="Arial"/>
              <a:buNone/>
            </a:pPr>
            <a:r>
              <a:t/>
            </a:r>
            <a:endParaRPr sz="7900">
              <a:solidFill>
                <a:srgbClr val="F4F3EF"/>
              </a:solidFill>
            </a:endParaRPr>
          </a:p>
          <a:p>
            <a:pPr indent="0" lvl="0" marL="0" rtl="0" algn="l">
              <a:lnSpc>
                <a:spcPct val="68181"/>
              </a:lnSpc>
              <a:spcBef>
                <a:spcPts val="1200"/>
              </a:spcBef>
              <a:spcAft>
                <a:spcPts val="0"/>
              </a:spcAft>
              <a:buClr>
                <a:schemeClr val="dk1"/>
              </a:buClr>
              <a:buSzPts val="275"/>
              <a:buFont typeface="Arial"/>
              <a:buNone/>
            </a:pPr>
            <a:r>
              <a:t/>
            </a:r>
            <a:endParaRPr sz="7900">
              <a:solidFill>
                <a:srgbClr val="F4F3EF"/>
              </a:solidFill>
            </a:endParaRPr>
          </a:p>
          <a:p>
            <a:pPr indent="0" lvl="0" marL="0" rtl="0" algn="l">
              <a:lnSpc>
                <a:spcPct val="68181"/>
              </a:lnSpc>
              <a:spcBef>
                <a:spcPts val="1200"/>
              </a:spcBef>
              <a:spcAft>
                <a:spcPts val="0"/>
              </a:spcAft>
              <a:buClr>
                <a:schemeClr val="dk1"/>
              </a:buClr>
              <a:buSzPts val="275"/>
              <a:buFont typeface="Arial"/>
              <a:buNone/>
            </a:pPr>
            <a:r>
              <a:t/>
            </a:r>
            <a:endParaRPr sz="7900">
              <a:solidFill>
                <a:srgbClr val="F4F3EF"/>
              </a:solidFill>
            </a:endParaRPr>
          </a:p>
          <a:p>
            <a:pPr indent="0" lvl="0" marL="0" rtl="0" algn="l">
              <a:spcBef>
                <a:spcPts val="1200"/>
              </a:spcBef>
              <a:spcAft>
                <a:spcPts val="0"/>
              </a:spcAft>
              <a:buNone/>
            </a:pPr>
            <a:r>
              <a:t/>
            </a:r>
            <a:endParaRPr sz="4800">
              <a:solidFill>
                <a:srgbClr val="F4F3EF"/>
              </a:solidFill>
            </a:endParaRPr>
          </a:p>
        </p:txBody>
      </p:sp>
      <p:sp>
        <p:nvSpPr>
          <p:cNvPr id="56" name="Google Shape;56;p13"/>
          <p:cNvSpPr/>
          <p:nvPr/>
        </p:nvSpPr>
        <p:spPr>
          <a:xfrm>
            <a:off x="0" y="4731725"/>
            <a:ext cx="5511000" cy="357900"/>
          </a:xfrm>
          <a:prstGeom prst="rtTriangl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rot="10556912">
            <a:off x="3585784" y="4948540"/>
            <a:ext cx="5558190" cy="338951"/>
          </a:xfrm>
          <a:prstGeom prst="rtTriangl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1129650" y="2188275"/>
            <a:ext cx="6876900" cy="113100"/>
          </a:xfrm>
          <a:prstGeom prst="upDownArrow">
            <a:avLst>
              <a:gd fmla="val 50000" name="adj1"/>
              <a:gd fmla="val 50000" name="adj2"/>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74575" y="4797700"/>
            <a:ext cx="291900" cy="226200"/>
          </a:xfrm>
          <a:prstGeom prst="star5">
            <a:avLst>
              <a:gd fmla="val 19098" name="adj"/>
              <a:gd fmla="val 105146" name="hf"/>
              <a:gd fmla="val 110557" name="vf"/>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8863750" y="4835375"/>
            <a:ext cx="235500" cy="226200"/>
          </a:xfrm>
          <a:prstGeom prst="star5">
            <a:avLst>
              <a:gd fmla="val 19098" name="adj"/>
              <a:gd fmla="val 105146" name="hf"/>
              <a:gd fmla="val 110557" name="vf"/>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8625" y="492600"/>
            <a:ext cx="1036200" cy="885600"/>
          </a:xfrm>
          <a:prstGeom prst="halfFrame">
            <a:avLst>
              <a:gd fmla="val 33333" name="adj1"/>
              <a:gd fmla="val 33333" name="adj2"/>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rot="5397954">
            <a:off x="8156951" y="558600"/>
            <a:ext cx="1008000" cy="876000"/>
          </a:xfrm>
          <a:prstGeom prst="halfFrame">
            <a:avLst>
              <a:gd fmla="val 33333" name="adj1"/>
              <a:gd fmla="val 33333" name="adj2"/>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
                                        </p:tgtEl>
                                        <p:attrNameLst>
                                          <p:attrName>style.visibility</p:attrName>
                                        </p:attrNameLst>
                                      </p:cBhvr>
                                      <p:to>
                                        <p:strVal val="visible"/>
                                      </p:to>
                                    </p:set>
                                    <p:animEffect filter="fade" transition="in">
                                      <p:cBhvr>
                                        <p:cTn dur="1000"/>
                                        <p:tgtEl>
                                          <p:spTgt spid="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5" name="Shape 125"/>
        <p:cNvGrpSpPr/>
        <p:nvPr/>
      </p:nvGrpSpPr>
      <p:grpSpPr>
        <a:xfrm>
          <a:off x="0" y="0"/>
          <a:ext cx="0" cy="0"/>
          <a:chOff x="0" y="0"/>
          <a:chExt cx="0" cy="0"/>
        </a:xfrm>
      </p:grpSpPr>
      <p:sp>
        <p:nvSpPr>
          <p:cNvPr id="126" name="Google Shape;126;p22"/>
          <p:cNvSpPr txBox="1"/>
          <p:nvPr/>
        </p:nvSpPr>
        <p:spPr>
          <a:xfrm>
            <a:off x="295775" y="406675"/>
            <a:ext cx="4608900" cy="469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lt1"/>
                </a:solidFill>
              </a:rPr>
              <a:t>Pros of Metaverse:</a:t>
            </a:r>
            <a:endParaRPr b="1" sz="1900">
              <a:solidFill>
                <a:schemeClr val="lt1"/>
              </a:solidFill>
            </a:endParaRPr>
          </a:p>
          <a:p>
            <a:pPr indent="0" lvl="0" marL="0" rtl="0" algn="l">
              <a:spcBef>
                <a:spcPts val="0"/>
              </a:spcBef>
              <a:spcAft>
                <a:spcPts val="0"/>
              </a:spcAft>
              <a:buClr>
                <a:schemeClr val="dk1"/>
              </a:buClr>
              <a:buSzPts val="1100"/>
              <a:buFont typeface="Arial"/>
              <a:buNone/>
            </a:pPr>
            <a:r>
              <a:rPr lang="en" sz="1500">
                <a:solidFill>
                  <a:schemeClr val="lt1"/>
                </a:solidFill>
              </a:rPr>
              <a:t> </a:t>
            </a:r>
            <a:endParaRPr sz="1500">
              <a:solidFill>
                <a:schemeClr val="lt1"/>
              </a:solidFill>
            </a:endParaRPr>
          </a:p>
          <a:p>
            <a:pPr indent="-330200" lvl="0" marL="457200" rtl="0" algn="l">
              <a:spcBef>
                <a:spcPts val="0"/>
              </a:spcBef>
              <a:spcAft>
                <a:spcPts val="0"/>
              </a:spcAft>
              <a:buClr>
                <a:schemeClr val="lt1"/>
              </a:buClr>
              <a:buSzPts val="1600"/>
              <a:buFont typeface="Lora"/>
              <a:buChar char="●"/>
            </a:pPr>
            <a:r>
              <a:rPr lang="en" sz="1600">
                <a:solidFill>
                  <a:schemeClr val="lt1"/>
                </a:solidFill>
                <a:latin typeface="Lora"/>
                <a:ea typeface="Lora"/>
                <a:cs typeface="Lora"/>
                <a:sym typeface="Lora"/>
              </a:rPr>
              <a:t>Traveling the world without moving</a:t>
            </a:r>
            <a:endParaRPr sz="1600">
              <a:solidFill>
                <a:schemeClr val="lt1"/>
              </a:solidFill>
              <a:latin typeface="Lora"/>
              <a:ea typeface="Lora"/>
              <a:cs typeface="Lora"/>
              <a:sym typeface="Lora"/>
            </a:endParaRPr>
          </a:p>
          <a:p>
            <a:pPr indent="-330200" lvl="0" marL="457200" rtl="0" algn="l">
              <a:spcBef>
                <a:spcPts val="0"/>
              </a:spcBef>
              <a:spcAft>
                <a:spcPts val="0"/>
              </a:spcAft>
              <a:buClr>
                <a:schemeClr val="lt1"/>
              </a:buClr>
              <a:buSzPts val="1600"/>
              <a:buFont typeface="Lora"/>
              <a:buChar char="●"/>
            </a:pPr>
            <a:r>
              <a:rPr lang="en" sz="1600">
                <a:solidFill>
                  <a:schemeClr val="lt1"/>
                </a:solidFill>
                <a:latin typeface="Lora"/>
                <a:ea typeface="Lora"/>
                <a:cs typeface="Lora"/>
                <a:sym typeface="Lora"/>
              </a:rPr>
              <a:t>Increasing technological literacy and skills</a:t>
            </a:r>
            <a:endParaRPr sz="1600">
              <a:solidFill>
                <a:schemeClr val="lt1"/>
              </a:solidFill>
              <a:latin typeface="Lora"/>
              <a:ea typeface="Lora"/>
              <a:cs typeface="Lora"/>
              <a:sym typeface="Lora"/>
            </a:endParaRPr>
          </a:p>
          <a:p>
            <a:pPr indent="-330200" lvl="0" marL="457200" rtl="0" algn="l">
              <a:spcBef>
                <a:spcPts val="0"/>
              </a:spcBef>
              <a:spcAft>
                <a:spcPts val="0"/>
              </a:spcAft>
              <a:buClr>
                <a:schemeClr val="lt1"/>
              </a:buClr>
              <a:buSzPts val="1600"/>
              <a:buFont typeface="Lora"/>
              <a:buChar char="●"/>
            </a:pPr>
            <a:r>
              <a:rPr lang="en" sz="1600">
                <a:solidFill>
                  <a:schemeClr val="lt1"/>
                </a:solidFill>
                <a:latin typeface="Lora"/>
                <a:ea typeface="Lora"/>
                <a:cs typeface="Lora"/>
                <a:sym typeface="Lora"/>
              </a:rPr>
              <a:t>Connecting with new people without feeling awkward</a:t>
            </a:r>
            <a:endParaRPr sz="1600">
              <a:solidFill>
                <a:schemeClr val="lt1"/>
              </a:solidFill>
              <a:latin typeface="Lora"/>
              <a:ea typeface="Lora"/>
              <a:cs typeface="Lora"/>
              <a:sym typeface="Lora"/>
            </a:endParaRPr>
          </a:p>
          <a:p>
            <a:pPr indent="-330200" lvl="0" marL="457200" rtl="0" algn="l">
              <a:spcBef>
                <a:spcPts val="0"/>
              </a:spcBef>
              <a:spcAft>
                <a:spcPts val="0"/>
              </a:spcAft>
              <a:buClr>
                <a:schemeClr val="lt1"/>
              </a:buClr>
              <a:buSzPts val="1600"/>
              <a:buFont typeface="Lora"/>
              <a:buChar char="●"/>
            </a:pPr>
            <a:r>
              <a:rPr lang="en" sz="1600">
                <a:solidFill>
                  <a:schemeClr val="lt1"/>
                </a:solidFill>
                <a:latin typeface="Lora"/>
                <a:ea typeface="Lora"/>
                <a:cs typeface="Lora"/>
                <a:sym typeface="Lora"/>
              </a:rPr>
              <a:t> Creating completely new job opportunities</a:t>
            </a:r>
            <a:endParaRPr sz="1600">
              <a:solidFill>
                <a:schemeClr val="lt1"/>
              </a:solidFill>
              <a:latin typeface="Lora"/>
              <a:ea typeface="Lora"/>
              <a:cs typeface="Lora"/>
              <a:sym typeface="Lora"/>
            </a:endParaRPr>
          </a:p>
          <a:p>
            <a:pPr indent="0" lvl="0" marL="914400" rtl="0" algn="l">
              <a:spcBef>
                <a:spcPts val="0"/>
              </a:spcBef>
              <a:spcAft>
                <a:spcPts val="0"/>
              </a:spcAft>
              <a:buNone/>
            </a:pPr>
            <a:r>
              <a:t/>
            </a:r>
            <a:endParaRPr sz="1600">
              <a:solidFill>
                <a:schemeClr val="lt1"/>
              </a:solidFill>
              <a:latin typeface="Lora"/>
              <a:ea typeface="Lora"/>
              <a:cs typeface="Lora"/>
              <a:sym typeface="Lora"/>
            </a:endParaRPr>
          </a:p>
          <a:p>
            <a:pPr indent="0" lvl="0" marL="0" rtl="0" algn="l">
              <a:spcBef>
                <a:spcPts val="0"/>
              </a:spcBef>
              <a:spcAft>
                <a:spcPts val="0"/>
              </a:spcAft>
              <a:buNone/>
            </a:pPr>
            <a:r>
              <a:rPr lang="en" sz="1900">
                <a:solidFill>
                  <a:schemeClr val="lt1"/>
                </a:solidFill>
              </a:rPr>
              <a:t>Cons of Metaverse:</a:t>
            </a:r>
            <a:endParaRPr sz="1900">
              <a:solidFill>
                <a:schemeClr val="lt1"/>
              </a:solidFill>
            </a:endParaRPr>
          </a:p>
          <a:p>
            <a:pPr indent="0" lvl="0" marL="0" rtl="0" algn="l">
              <a:spcBef>
                <a:spcPts val="0"/>
              </a:spcBef>
              <a:spcAft>
                <a:spcPts val="0"/>
              </a:spcAft>
              <a:buClr>
                <a:schemeClr val="dk1"/>
              </a:buClr>
              <a:buSzPts val="1100"/>
              <a:buFont typeface="Arial"/>
              <a:buNone/>
            </a:pPr>
            <a:r>
              <a:t/>
            </a:r>
            <a:endParaRPr sz="1600">
              <a:solidFill>
                <a:schemeClr val="lt1"/>
              </a:solidFill>
            </a:endParaRPr>
          </a:p>
          <a:p>
            <a:pPr indent="-330200" lvl="0" marL="457200" rtl="0" algn="l">
              <a:spcBef>
                <a:spcPts val="0"/>
              </a:spcBef>
              <a:spcAft>
                <a:spcPts val="0"/>
              </a:spcAft>
              <a:buClr>
                <a:schemeClr val="lt1"/>
              </a:buClr>
              <a:buSzPts val="1600"/>
              <a:buFont typeface="Lora"/>
              <a:buChar char="●"/>
            </a:pPr>
            <a:r>
              <a:rPr lang="en" sz="1600">
                <a:solidFill>
                  <a:schemeClr val="lt1"/>
                </a:solidFill>
                <a:latin typeface="Lora"/>
                <a:ea typeface="Lora"/>
                <a:cs typeface="Lora"/>
                <a:sym typeface="Lora"/>
              </a:rPr>
              <a:t>Required of Advanced Digital Technologies</a:t>
            </a:r>
            <a:endParaRPr sz="1600">
              <a:solidFill>
                <a:schemeClr val="lt1"/>
              </a:solidFill>
              <a:latin typeface="Lora"/>
              <a:ea typeface="Lora"/>
              <a:cs typeface="Lora"/>
              <a:sym typeface="Lora"/>
            </a:endParaRPr>
          </a:p>
          <a:p>
            <a:pPr indent="-330200" lvl="0" marL="457200" rtl="0" algn="l">
              <a:spcBef>
                <a:spcPts val="0"/>
              </a:spcBef>
              <a:spcAft>
                <a:spcPts val="0"/>
              </a:spcAft>
              <a:buClr>
                <a:schemeClr val="lt1"/>
              </a:buClr>
              <a:buSzPts val="1600"/>
              <a:buFont typeface="Lora"/>
              <a:buChar char="●"/>
            </a:pPr>
            <a:r>
              <a:rPr lang="en" sz="1600">
                <a:solidFill>
                  <a:schemeClr val="lt1"/>
                </a:solidFill>
                <a:latin typeface="Lora"/>
                <a:ea typeface="Lora"/>
                <a:cs typeface="Lora"/>
                <a:sym typeface="Lora"/>
              </a:rPr>
              <a:t>Privacy and Security Implications</a:t>
            </a:r>
            <a:endParaRPr sz="1600">
              <a:solidFill>
                <a:schemeClr val="lt1"/>
              </a:solidFill>
              <a:latin typeface="Lora"/>
              <a:ea typeface="Lora"/>
              <a:cs typeface="Lora"/>
              <a:sym typeface="Lora"/>
            </a:endParaRPr>
          </a:p>
          <a:p>
            <a:pPr indent="-330200" lvl="0" marL="457200" rtl="0" algn="l">
              <a:spcBef>
                <a:spcPts val="0"/>
              </a:spcBef>
              <a:spcAft>
                <a:spcPts val="0"/>
              </a:spcAft>
              <a:buClr>
                <a:schemeClr val="lt1"/>
              </a:buClr>
              <a:buSzPts val="1600"/>
              <a:buFont typeface="Lora"/>
              <a:buChar char="●"/>
            </a:pPr>
            <a:r>
              <a:rPr lang="en" sz="1600">
                <a:solidFill>
                  <a:schemeClr val="lt1"/>
                </a:solidFill>
                <a:latin typeface="Lora"/>
                <a:ea typeface="Lora"/>
                <a:cs typeface="Lora"/>
                <a:sym typeface="Lora"/>
              </a:rPr>
              <a:t>Reducing the Difference between Real and Virtual</a:t>
            </a:r>
            <a:endParaRPr sz="1600">
              <a:solidFill>
                <a:schemeClr val="lt1"/>
              </a:solidFill>
              <a:latin typeface="Lora"/>
              <a:ea typeface="Lora"/>
              <a:cs typeface="Lora"/>
              <a:sym typeface="Lora"/>
            </a:endParaRPr>
          </a:p>
          <a:p>
            <a:pPr indent="0" lvl="0" marL="0" rtl="0" algn="l">
              <a:spcBef>
                <a:spcPts val="0"/>
              </a:spcBef>
              <a:spcAft>
                <a:spcPts val="0"/>
              </a:spcAft>
              <a:buNone/>
            </a:pPr>
            <a:r>
              <a:t/>
            </a:r>
            <a:endParaRPr sz="1600">
              <a:solidFill>
                <a:schemeClr val="lt1"/>
              </a:solidFill>
            </a:endParaRPr>
          </a:p>
        </p:txBody>
      </p:sp>
      <p:pic>
        <p:nvPicPr>
          <p:cNvPr id="127" name="Google Shape;127;p22"/>
          <p:cNvPicPr preferRelativeResize="0"/>
          <p:nvPr/>
        </p:nvPicPr>
        <p:blipFill>
          <a:blip r:embed="rId3">
            <a:alphaModFix/>
          </a:blip>
          <a:stretch>
            <a:fillRect/>
          </a:stretch>
        </p:blipFill>
        <p:spPr>
          <a:xfrm>
            <a:off x="4572000" y="1226325"/>
            <a:ext cx="4357000" cy="234626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idx="1" type="body"/>
          </p:nvPr>
        </p:nvSpPr>
        <p:spPr>
          <a:xfrm>
            <a:off x="0" y="526425"/>
            <a:ext cx="59988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200">
                <a:latin typeface="Lora"/>
                <a:ea typeface="Lora"/>
                <a:cs typeface="Lora"/>
                <a:sym typeface="Lora"/>
              </a:rPr>
              <a:t>Future Of Metaverse</a:t>
            </a:r>
            <a:endParaRPr b="1" sz="3200">
              <a:latin typeface="Lora"/>
              <a:ea typeface="Lora"/>
              <a:cs typeface="Lora"/>
              <a:sym typeface="Lora"/>
            </a:endParaRPr>
          </a:p>
        </p:txBody>
      </p:sp>
      <p:sp>
        <p:nvSpPr>
          <p:cNvPr id="133" name="Google Shape;133;p23"/>
          <p:cNvSpPr txBox="1"/>
          <p:nvPr/>
        </p:nvSpPr>
        <p:spPr>
          <a:xfrm>
            <a:off x="114425" y="1550825"/>
            <a:ext cx="51729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Oswald Medium"/>
                <a:ea typeface="Oswald Medium"/>
                <a:cs typeface="Oswald Medium"/>
                <a:sym typeface="Oswald Medium"/>
              </a:rPr>
              <a:t>Today's metaverse: virtual reality as the "digital escape".Over the next few years the future metaverse would be something very similar to our real world in many aspects and even replace some real-world activities (like working or hanging out).</a:t>
            </a:r>
            <a:endParaRPr sz="1700">
              <a:latin typeface="Oswald Medium"/>
              <a:ea typeface="Oswald Medium"/>
              <a:cs typeface="Oswald Medium"/>
              <a:sym typeface="Oswald Medium"/>
            </a:endParaRPr>
          </a:p>
          <a:p>
            <a:pPr indent="0" lvl="0" marL="0" rtl="0" algn="l">
              <a:spcBef>
                <a:spcPts val="0"/>
              </a:spcBef>
              <a:spcAft>
                <a:spcPts val="0"/>
              </a:spcAft>
              <a:buNone/>
            </a:pPr>
            <a:r>
              <a:t/>
            </a:r>
            <a:endParaRPr sz="1700">
              <a:latin typeface="Oswald Medium"/>
              <a:ea typeface="Oswald Medium"/>
              <a:cs typeface="Oswald Medium"/>
              <a:sym typeface="Oswald Medium"/>
            </a:endParaRPr>
          </a:p>
          <a:p>
            <a:pPr indent="0" lvl="0" marL="0" rtl="0" algn="l">
              <a:spcBef>
                <a:spcPts val="0"/>
              </a:spcBef>
              <a:spcAft>
                <a:spcPts val="0"/>
              </a:spcAft>
              <a:buClr>
                <a:schemeClr val="dk1"/>
              </a:buClr>
              <a:buSzPts val="1100"/>
              <a:buFont typeface="Arial"/>
              <a:buNone/>
            </a:pPr>
            <a:r>
              <a:t/>
            </a:r>
            <a:endParaRPr sz="1700">
              <a:latin typeface="Oswald Medium"/>
              <a:ea typeface="Oswald Medium"/>
              <a:cs typeface="Oswald Medium"/>
              <a:sym typeface="Oswald Medium"/>
            </a:endParaRPr>
          </a:p>
          <a:p>
            <a:pPr indent="0" lvl="0" marL="0" rtl="0" algn="l">
              <a:spcBef>
                <a:spcPts val="0"/>
              </a:spcBef>
              <a:spcAft>
                <a:spcPts val="0"/>
              </a:spcAft>
              <a:buClr>
                <a:schemeClr val="dk1"/>
              </a:buClr>
              <a:buSzPts val="1100"/>
              <a:buFont typeface="Arial"/>
              <a:buNone/>
            </a:pPr>
            <a:r>
              <a:rPr lang="en" sz="1700">
                <a:latin typeface="Oswald Medium"/>
                <a:ea typeface="Oswald Medium"/>
                <a:cs typeface="Oswald Medium"/>
                <a:sym typeface="Oswald Medium"/>
              </a:rPr>
              <a:t>"A lot of people think that virtual reality is an illusion, that it's not real. But I say that it has causal power, it exists outside of our mind, and is not an illusion."</a:t>
            </a:r>
            <a:endParaRPr sz="1700">
              <a:latin typeface="Oswald Medium"/>
              <a:ea typeface="Oswald Medium"/>
              <a:cs typeface="Oswald Medium"/>
              <a:sym typeface="Oswald Medium"/>
            </a:endParaRPr>
          </a:p>
          <a:p>
            <a:pPr indent="0" lvl="0" marL="0" rtl="0" algn="l">
              <a:spcBef>
                <a:spcPts val="0"/>
              </a:spcBef>
              <a:spcAft>
                <a:spcPts val="0"/>
              </a:spcAft>
              <a:buNone/>
            </a:pPr>
            <a:r>
              <a:t/>
            </a:r>
            <a:endParaRPr sz="1700">
              <a:latin typeface="Oswald Medium"/>
              <a:ea typeface="Oswald Medium"/>
              <a:cs typeface="Oswald Medium"/>
              <a:sym typeface="Oswald Medium"/>
            </a:endParaRPr>
          </a:p>
        </p:txBody>
      </p:sp>
      <p:pic>
        <p:nvPicPr>
          <p:cNvPr id="134" name="Google Shape;134;p23"/>
          <p:cNvPicPr preferRelativeResize="0"/>
          <p:nvPr/>
        </p:nvPicPr>
        <p:blipFill>
          <a:blip r:embed="rId3">
            <a:alphaModFix/>
          </a:blip>
          <a:stretch>
            <a:fillRect/>
          </a:stretch>
        </p:blipFill>
        <p:spPr>
          <a:xfrm>
            <a:off x="5348175" y="70825"/>
            <a:ext cx="3551875" cy="2072519"/>
          </a:xfrm>
          <a:prstGeom prst="rect">
            <a:avLst/>
          </a:prstGeom>
          <a:noFill/>
          <a:ln>
            <a:noFill/>
          </a:ln>
        </p:spPr>
      </p:pic>
      <p:pic>
        <p:nvPicPr>
          <p:cNvPr id="135" name="Google Shape;135;p23"/>
          <p:cNvPicPr preferRelativeResize="0"/>
          <p:nvPr/>
        </p:nvPicPr>
        <p:blipFill>
          <a:blip r:embed="rId4">
            <a:alphaModFix/>
          </a:blip>
          <a:stretch>
            <a:fillRect/>
          </a:stretch>
        </p:blipFill>
        <p:spPr>
          <a:xfrm>
            <a:off x="5348175" y="2295744"/>
            <a:ext cx="3551875" cy="236936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9" name="Shape 139"/>
        <p:cNvGrpSpPr/>
        <p:nvPr/>
      </p:nvGrpSpPr>
      <p:grpSpPr>
        <a:xfrm>
          <a:off x="0" y="0"/>
          <a:ext cx="0" cy="0"/>
          <a:chOff x="0" y="0"/>
          <a:chExt cx="0" cy="0"/>
        </a:xfrm>
      </p:grpSpPr>
      <p:sp>
        <p:nvSpPr>
          <p:cNvPr id="140" name="Google Shape;140;p24"/>
          <p:cNvSpPr txBox="1"/>
          <p:nvPr/>
        </p:nvSpPr>
        <p:spPr>
          <a:xfrm>
            <a:off x="376600" y="303400"/>
            <a:ext cx="5962500" cy="4863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lt1"/>
                </a:solidFill>
              </a:rPr>
              <a:t>Will virtual reality/AR help improve our imagination and increase our creativity, or just make us more addicted to screens?</a:t>
            </a:r>
            <a:endParaRPr sz="1900">
              <a:solidFill>
                <a:schemeClr val="lt1"/>
              </a:solidFill>
            </a:endParaRPr>
          </a:p>
          <a:p>
            <a:pPr indent="0" lvl="0" marL="0" rtl="0" algn="l">
              <a:spcBef>
                <a:spcPts val="0"/>
              </a:spcBef>
              <a:spcAft>
                <a:spcPts val="0"/>
              </a:spcAft>
              <a:buNone/>
            </a:pPr>
            <a:r>
              <a:t/>
            </a:r>
            <a:endParaRPr sz="1900">
              <a:solidFill>
                <a:schemeClr val="lt1"/>
              </a:solidFill>
            </a:endParaRPr>
          </a:p>
          <a:p>
            <a:pPr indent="0" lvl="0" marL="0" rtl="0" algn="l">
              <a:spcBef>
                <a:spcPts val="0"/>
              </a:spcBef>
              <a:spcAft>
                <a:spcPts val="0"/>
              </a:spcAft>
              <a:buClr>
                <a:schemeClr val="dk1"/>
              </a:buClr>
              <a:buSzPts val="1100"/>
              <a:buFont typeface="Arial"/>
              <a:buNone/>
            </a:pPr>
            <a:r>
              <a:t/>
            </a:r>
            <a:endParaRPr sz="1900">
              <a:solidFill>
                <a:schemeClr val="lt1"/>
              </a:solidFill>
            </a:endParaRPr>
          </a:p>
          <a:p>
            <a:pPr indent="-349250" lvl="0" marL="457200" rtl="0" algn="l">
              <a:spcBef>
                <a:spcPts val="0"/>
              </a:spcBef>
              <a:spcAft>
                <a:spcPts val="0"/>
              </a:spcAft>
              <a:buClr>
                <a:schemeClr val="lt1"/>
              </a:buClr>
              <a:buSzPts val="1900"/>
              <a:buChar char="●"/>
            </a:pPr>
            <a:r>
              <a:rPr lang="en" sz="1900">
                <a:solidFill>
                  <a:schemeClr val="lt1"/>
                </a:solidFill>
              </a:rPr>
              <a:t>The concept of VR headset is very good as it allows you to experience virtual reality in a better way.</a:t>
            </a:r>
            <a:endParaRPr sz="1900">
              <a:solidFill>
                <a:schemeClr val="lt1"/>
              </a:solidFill>
            </a:endParaRPr>
          </a:p>
          <a:p>
            <a:pPr indent="0" lvl="0" marL="0" rtl="0" algn="l">
              <a:spcBef>
                <a:spcPts val="0"/>
              </a:spcBef>
              <a:spcAft>
                <a:spcPts val="0"/>
              </a:spcAft>
              <a:buClr>
                <a:schemeClr val="dk1"/>
              </a:buClr>
              <a:buSzPts val="1100"/>
              <a:buFont typeface="Arial"/>
              <a:buNone/>
            </a:pPr>
            <a:r>
              <a:t/>
            </a:r>
            <a:endParaRPr sz="1900">
              <a:solidFill>
                <a:schemeClr val="lt1"/>
              </a:solidFill>
            </a:endParaRPr>
          </a:p>
          <a:p>
            <a:pPr indent="-349250" lvl="0" marL="457200" rtl="0" algn="l">
              <a:spcBef>
                <a:spcPts val="0"/>
              </a:spcBef>
              <a:spcAft>
                <a:spcPts val="0"/>
              </a:spcAft>
              <a:buClr>
                <a:schemeClr val="lt1"/>
              </a:buClr>
              <a:buSzPts val="1900"/>
              <a:buChar char="●"/>
            </a:pPr>
            <a:r>
              <a:rPr lang="en" sz="1900">
                <a:solidFill>
                  <a:schemeClr val="lt1"/>
                </a:solidFill>
              </a:rPr>
              <a:t>But this is a very unhealthy practice. 1st of all it damages our eyes alot. Secondly it is just promoting more and more isolation of a person and allows him to enter or fantasize about a world which does not exist. It will not be a bad thing if we use it occasionally but</a:t>
            </a:r>
            <a:endParaRPr sz="1900">
              <a:solidFill>
                <a:schemeClr val="lt1"/>
              </a:solidFill>
            </a:endParaRPr>
          </a:p>
          <a:p>
            <a:pPr indent="0" lvl="0" marL="0" rtl="0" algn="l">
              <a:spcBef>
                <a:spcPts val="0"/>
              </a:spcBef>
              <a:spcAft>
                <a:spcPts val="0"/>
              </a:spcAft>
              <a:buNone/>
            </a:pPr>
            <a:r>
              <a:t/>
            </a:r>
            <a:endParaRPr sz="1900">
              <a:solidFill>
                <a:schemeClr val="lt1"/>
              </a:solidFill>
            </a:endParaRPr>
          </a:p>
        </p:txBody>
      </p:sp>
      <p:pic>
        <p:nvPicPr>
          <p:cNvPr id="141" name="Google Shape;141;p24"/>
          <p:cNvPicPr preferRelativeResize="0"/>
          <p:nvPr/>
        </p:nvPicPr>
        <p:blipFill>
          <a:blip r:embed="rId3">
            <a:alphaModFix/>
          </a:blip>
          <a:stretch>
            <a:fillRect/>
          </a:stretch>
        </p:blipFill>
        <p:spPr>
          <a:xfrm>
            <a:off x="6219100" y="1308275"/>
            <a:ext cx="2749600" cy="2062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5"/>
          <p:cNvPicPr preferRelativeResize="0"/>
          <p:nvPr/>
        </p:nvPicPr>
        <p:blipFill>
          <a:blip r:embed="rId3">
            <a:alphaModFix/>
          </a:blip>
          <a:stretch>
            <a:fillRect/>
          </a:stretch>
        </p:blipFill>
        <p:spPr>
          <a:xfrm>
            <a:off x="152400" y="152400"/>
            <a:ext cx="8607596" cy="48386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idx="1" type="body"/>
          </p:nvPr>
        </p:nvSpPr>
        <p:spPr>
          <a:xfrm>
            <a:off x="0" y="0"/>
            <a:ext cx="5998800" cy="605100"/>
          </a:xfrm>
          <a:prstGeom prst="rect">
            <a:avLst/>
          </a:prstGeom>
        </p:spPr>
        <p:txBody>
          <a:bodyPr anchorCtr="0" anchor="ctr" bIns="91425" lIns="91425" spcFirstLastPara="1" rIns="91425" wrap="square" tIns="91425">
            <a:normAutofit/>
          </a:bodyPr>
          <a:lstStyle/>
          <a:p>
            <a:pPr indent="0" lvl="0" marL="457200" rtl="0" algn="l">
              <a:lnSpc>
                <a:spcPct val="100000"/>
              </a:lnSpc>
              <a:spcBef>
                <a:spcPts val="0"/>
              </a:spcBef>
              <a:spcAft>
                <a:spcPts val="0"/>
              </a:spcAft>
              <a:buNone/>
            </a:pPr>
            <a:r>
              <a:rPr lang="en" sz="2700">
                <a:latin typeface="Impact"/>
                <a:ea typeface="Impact"/>
                <a:cs typeface="Impact"/>
                <a:sym typeface="Impact"/>
              </a:rPr>
              <a:t>What is METAVERSE</a:t>
            </a:r>
            <a:endParaRPr sz="2700">
              <a:latin typeface="Impact"/>
              <a:ea typeface="Impact"/>
              <a:cs typeface="Impact"/>
              <a:sym typeface="Impact"/>
            </a:endParaRPr>
          </a:p>
        </p:txBody>
      </p:sp>
      <p:sp>
        <p:nvSpPr>
          <p:cNvPr id="68" name="Google Shape;68;p14"/>
          <p:cNvSpPr txBox="1"/>
          <p:nvPr/>
        </p:nvSpPr>
        <p:spPr>
          <a:xfrm>
            <a:off x="158950" y="624475"/>
            <a:ext cx="4757400" cy="433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50">
                <a:solidFill>
                  <a:srgbClr val="202122"/>
                </a:solidFill>
                <a:highlight>
                  <a:srgbClr val="FFFFFF"/>
                </a:highlight>
              </a:rPr>
              <a:t>In </a:t>
            </a:r>
            <a:r>
              <a:rPr lang="en" sz="2450">
                <a:solidFill>
                  <a:srgbClr val="0645AD"/>
                </a:solidFill>
                <a:highlight>
                  <a:srgbClr val="FFFFFF"/>
                </a:highlight>
                <a:uFill>
                  <a:noFill/>
                </a:uFill>
                <a:hlinkClick r:id="rId3">
                  <a:extLst>
                    <a:ext uri="{A12FA001-AC4F-418D-AE19-62706E023703}">
                      <ahyp:hlinkClr val="tx"/>
                    </a:ext>
                  </a:extLst>
                </a:hlinkClick>
              </a:rPr>
              <a:t>futurism</a:t>
            </a:r>
            <a:r>
              <a:rPr lang="en" sz="2450">
                <a:solidFill>
                  <a:srgbClr val="202122"/>
                </a:solidFill>
                <a:highlight>
                  <a:srgbClr val="FFFFFF"/>
                </a:highlight>
              </a:rPr>
              <a:t> and </a:t>
            </a:r>
            <a:r>
              <a:rPr lang="en" sz="2450">
                <a:solidFill>
                  <a:srgbClr val="0645AD"/>
                </a:solidFill>
                <a:highlight>
                  <a:srgbClr val="FFFFFF"/>
                </a:highlight>
                <a:uFill>
                  <a:noFill/>
                </a:uFill>
                <a:hlinkClick r:id="rId4">
                  <a:extLst>
                    <a:ext uri="{A12FA001-AC4F-418D-AE19-62706E023703}">
                      <ahyp:hlinkClr val="tx"/>
                    </a:ext>
                  </a:extLst>
                </a:hlinkClick>
              </a:rPr>
              <a:t>science fiction</a:t>
            </a:r>
            <a:r>
              <a:rPr lang="en" sz="2450">
                <a:solidFill>
                  <a:srgbClr val="202122"/>
                </a:solidFill>
                <a:highlight>
                  <a:srgbClr val="FFFFFF"/>
                </a:highlight>
              </a:rPr>
              <a:t>, the </a:t>
            </a:r>
            <a:r>
              <a:rPr b="1" lang="en" sz="2450">
                <a:solidFill>
                  <a:srgbClr val="202122"/>
                </a:solidFill>
                <a:highlight>
                  <a:srgbClr val="FFFFFF"/>
                </a:highlight>
              </a:rPr>
              <a:t>metaverse</a:t>
            </a:r>
            <a:r>
              <a:rPr lang="en" sz="2450">
                <a:solidFill>
                  <a:srgbClr val="202122"/>
                </a:solidFill>
                <a:highlight>
                  <a:srgbClr val="FFFFFF"/>
                </a:highlight>
              </a:rPr>
              <a:t> is a hypothetical iteration of the </a:t>
            </a:r>
            <a:r>
              <a:rPr lang="en" sz="2450">
                <a:solidFill>
                  <a:srgbClr val="0645AD"/>
                </a:solidFill>
                <a:highlight>
                  <a:srgbClr val="FFFFFF"/>
                </a:highlight>
                <a:uFill>
                  <a:noFill/>
                </a:uFill>
                <a:hlinkClick r:id="rId5">
                  <a:extLst>
                    <a:ext uri="{A12FA001-AC4F-418D-AE19-62706E023703}">
                      <ahyp:hlinkClr val="tx"/>
                    </a:ext>
                  </a:extLst>
                </a:hlinkClick>
              </a:rPr>
              <a:t>Internet</a:t>
            </a:r>
            <a:r>
              <a:rPr lang="en" sz="2450">
                <a:solidFill>
                  <a:srgbClr val="202122"/>
                </a:solidFill>
                <a:highlight>
                  <a:srgbClr val="FFFFFF"/>
                </a:highlight>
              </a:rPr>
              <a:t> as a single, universal and immersive </a:t>
            </a:r>
            <a:r>
              <a:rPr lang="en" sz="2450">
                <a:solidFill>
                  <a:srgbClr val="0645AD"/>
                </a:solidFill>
                <a:highlight>
                  <a:srgbClr val="FFFFFF"/>
                </a:highlight>
                <a:uFill>
                  <a:noFill/>
                </a:uFill>
                <a:hlinkClick r:id="rId6">
                  <a:extLst>
                    <a:ext uri="{A12FA001-AC4F-418D-AE19-62706E023703}">
                      <ahyp:hlinkClr val="tx"/>
                    </a:ext>
                  </a:extLst>
                </a:hlinkClick>
              </a:rPr>
              <a:t>virtual world</a:t>
            </a:r>
            <a:r>
              <a:rPr lang="en" sz="2450">
                <a:solidFill>
                  <a:srgbClr val="202122"/>
                </a:solidFill>
                <a:highlight>
                  <a:srgbClr val="FFFFFF"/>
                </a:highlight>
              </a:rPr>
              <a:t> that is facilitated by the use of </a:t>
            </a:r>
            <a:r>
              <a:rPr lang="en" sz="2450">
                <a:solidFill>
                  <a:srgbClr val="0645AD"/>
                </a:solidFill>
                <a:highlight>
                  <a:srgbClr val="FFFFFF"/>
                </a:highlight>
                <a:uFill>
                  <a:noFill/>
                </a:uFill>
                <a:hlinkClick r:id="rId7">
                  <a:extLst>
                    <a:ext uri="{A12FA001-AC4F-418D-AE19-62706E023703}">
                      <ahyp:hlinkClr val="tx"/>
                    </a:ext>
                  </a:extLst>
                </a:hlinkClick>
              </a:rPr>
              <a:t>virtual reality</a:t>
            </a:r>
            <a:r>
              <a:rPr lang="en" sz="2450">
                <a:solidFill>
                  <a:srgbClr val="202122"/>
                </a:solidFill>
                <a:highlight>
                  <a:srgbClr val="FFFFFF"/>
                </a:highlight>
              </a:rPr>
              <a:t> (VR) and </a:t>
            </a:r>
            <a:r>
              <a:rPr lang="en" sz="2450">
                <a:solidFill>
                  <a:srgbClr val="0645AD"/>
                </a:solidFill>
                <a:highlight>
                  <a:srgbClr val="FFFFFF"/>
                </a:highlight>
                <a:uFill>
                  <a:noFill/>
                </a:uFill>
                <a:hlinkClick r:id="rId8">
                  <a:extLst>
                    <a:ext uri="{A12FA001-AC4F-418D-AE19-62706E023703}">
                      <ahyp:hlinkClr val="tx"/>
                    </a:ext>
                  </a:extLst>
                </a:hlinkClick>
              </a:rPr>
              <a:t>augmented reality</a:t>
            </a:r>
            <a:r>
              <a:rPr lang="en" sz="2450">
                <a:solidFill>
                  <a:srgbClr val="202122"/>
                </a:solidFill>
                <a:highlight>
                  <a:srgbClr val="FFFFFF"/>
                </a:highlight>
              </a:rPr>
              <a:t> (AR) headsets. In colloquial use, a metaverse is a network of 3D </a:t>
            </a:r>
            <a:r>
              <a:rPr lang="en" sz="2450">
                <a:solidFill>
                  <a:srgbClr val="0645AD"/>
                </a:solidFill>
                <a:highlight>
                  <a:srgbClr val="FFFFFF"/>
                </a:highlight>
                <a:uFill>
                  <a:noFill/>
                </a:uFill>
                <a:hlinkClick r:id="rId9">
                  <a:extLst>
                    <a:ext uri="{A12FA001-AC4F-418D-AE19-62706E023703}">
                      <ahyp:hlinkClr val="tx"/>
                    </a:ext>
                  </a:extLst>
                </a:hlinkClick>
              </a:rPr>
              <a:t>virtual worlds</a:t>
            </a:r>
            <a:r>
              <a:rPr lang="en" sz="2450">
                <a:solidFill>
                  <a:srgbClr val="202122"/>
                </a:solidFill>
                <a:highlight>
                  <a:srgbClr val="FFFFFF"/>
                </a:highlight>
              </a:rPr>
              <a:t> focused on social connection.</a:t>
            </a:r>
            <a:endParaRPr sz="3150"/>
          </a:p>
        </p:txBody>
      </p:sp>
      <p:pic>
        <p:nvPicPr>
          <p:cNvPr id="69" name="Google Shape;69;p14"/>
          <p:cNvPicPr preferRelativeResize="0"/>
          <p:nvPr/>
        </p:nvPicPr>
        <p:blipFill>
          <a:blip r:embed="rId10">
            <a:alphaModFix/>
          </a:blip>
          <a:stretch>
            <a:fillRect/>
          </a:stretch>
        </p:blipFill>
        <p:spPr>
          <a:xfrm>
            <a:off x="5068750" y="757500"/>
            <a:ext cx="3922852" cy="28143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idx="1" type="body"/>
          </p:nvPr>
        </p:nvSpPr>
        <p:spPr>
          <a:xfrm>
            <a:off x="0" y="0"/>
            <a:ext cx="59988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400">
                <a:solidFill>
                  <a:srgbClr val="BF9000"/>
                </a:solidFill>
              </a:rPr>
              <a:t>What does Metaverse do?</a:t>
            </a:r>
            <a:endParaRPr sz="3400">
              <a:solidFill>
                <a:srgbClr val="BF9000"/>
              </a:solidFill>
            </a:endParaRPr>
          </a:p>
        </p:txBody>
      </p:sp>
      <p:sp>
        <p:nvSpPr>
          <p:cNvPr id="75" name="Google Shape;75;p15"/>
          <p:cNvSpPr txBox="1"/>
          <p:nvPr/>
        </p:nvSpPr>
        <p:spPr>
          <a:xfrm>
            <a:off x="184850" y="616175"/>
            <a:ext cx="4978800" cy="456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900"/>
              </a:spcBef>
              <a:spcAft>
                <a:spcPts val="0"/>
              </a:spcAft>
              <a:buClr>
                <a:schemeClr val="dk1"/>
              </a:buClr>
              <a:buSzPts val="1100"/>
              <a:buFont typeface="Arial"/>
              <a:buNone/>
            </a:pPr>
            <a:r>
              <a:rPr lang="en" sz="2200">
                <a:solidFill>
                  <a:srgbClr val="202124"/>
                </a:solidFill>
                <a:highlight>
                  <a:srgbClr val="FFFFFF"/>
                </a:highlight>
                <a:latin typeface="Courier New"/>
                <a:ea typeface="Courier New"/>
                <a:cs typeface="Courier New"/>
                <a:sym typeface="Courier New"/>
              </a:rPr>
              <a:t>What does the metaverse do?</a:t>
            </a:r>
            <a:endParaRPr sz="2200">
              <a:solidFill>
                <a:srgbClr val="202124"/>
              </a:solidFill>
              <a:highlight>
                <a:srgbClr val="FFFFFF"/>
              </a:highlight>
              <a:latin typeface="Courier New"/>
              <a:ea typeface="Courier New"/>
              <a:cs typeface="Courier New"/>
              <a:sym typeface="Courier New"/>
            </a:endParaRPr>
          </a:p>
          <a:p>
            <a:pPr indent="0" lvl="0" marL="0" rtl="0" algn="l">
              <a:lnSpc>
                <a:spcPct val="115000"/>
              </a:lnSpc>
              <a:spcBef>
                <a:spcPts val="900"/>
              </a:spcBef>
              <a:spcAft>
                <a:spcPts val="0"/>
              </a:spcAft>
              <a:buClr>
                <a:schemeClr val="dk1"/>
              </a:buClr>
              <a:buSzPts val="1100"/>
              <a:buFont typeface="Arial"/>
              <a:buNone/>
            </a:pPr>
            <a:r>
              <a:rPr lang="en" sz="2200">
                <a:solidFill>
                  <a:srgbClr val="202124"/>
                </a:solidFill>
                <a:highlight>
                  <a:srgbClr val="FFFFFF"/>
                </a:highlight>
                <a:latin typeface="Courier New"/>
                <a:ea typeface="Courier New"/>
                <a:cs typeface="Courier New"/>
                <a:sym typeface="Courier New"/>
              </a:rPr>
              <a:t>“The term Metaverse is used to describe a combination of the virtual reality and mixed reality worlds accessed through a browser or headset, which allows people to have real time interactions and experiences across distance.”</a:t>
            </a:r>
            <a:endParaRPr sz="2200">
              <a:solidFill>
                <a:srgbClr val="202124"/>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2400">
              <a:latin typeface="Courier New"/>
              <a:ea typeface="Courier New"/>
              <a:cs typeface="Courier New"/>
              <a:sym typeface="Courier New"/>
            </a:endParaRPr>
          </a:p>
        </p:txBody>
      </p:sp>
      <p:pic>
        <p:nvPicPr>
          <p:cNvPr id="76" name="Google Shape;76;p15"/>
          <p:cNvPicPr preferRelativeResize="0"/>
          <p:nvPr/>
        </p:nvPicPr>
        <p:blipFill>
          <a:blip r:embed="rId3">
            <a:alphaModFix/>
          </a:blip>
          <a:stretch>
            <a:fillRect/>
          </a:stretch>
        </p:blipFill>
        <p:spPr>
          <a:xfrm>
            <a:off x="5316050" y="116675"/>
            <a:ext cx="3675549" cy="2388028"/>
          </a:xfrm>
          <a:prstGeom prst="rect">
            <a:avLst/>
          </a:prstGeom>
          <a:noFill/>
          <a:ln>
            <a:noFill/>
          </a:ln>
        </p:spPr>
      </p:pic>
      <p:pic>
        <p:nvPicPr>
          <p:cNvPr id="77" name="Google Shape;77;p15"/>
          <p:cNvPicPr preferRelativeResize="0"/>
          <p:nvPr/>
        </p:nvPicPr>
        <p:blipFill>
          <a:blip r:embed="rId4">
            <a:alphaModFix/>
          </a:blip>
          <a:stretch>
            <a:fillRect/>
          </a:stretch>
        </p:blipFill>
        <p:spPr>
          <a:xfrm>
            <a:off x="5054866" y="2504699"/>
            <a:ext cx="3936735" cy="22970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 name="Shape 81"/>
        <p:cNvGrpSpPr/>
        <p:nvPr/>
      </p:nvGrpSpPr>
      <p:grpSpPr>
        <a:xfrm>
          <a:off x="0" y="0"/>
          <a:ext cx="0" cy="0"/>
          <a:chOff x="0" y="0"/>
          <a:chExt cx="0" cy="0"/>
        </a:xfrm>
      </p:grpSpPr>
      <p:sp>
        <p:nvSpPr>
          <p:cNvPr id="82" name="Google Shape;82;p16"/>
          <p:cNvSpPr txBox="1"/>
          <p:nvPr>
            <p:ph idx="1" type="body"/>
          </p:nvPr>
        </p:nvSpPr>
        <p:spPr>
          <a:xfrm>
            <a:off x="0" y="0"/>
            <a:ext cx="59988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rgbClr val="FF0000"/>
                </a:solidFill>
              </a:rPr>
              <a:t>Origins</a:t>
            </a:r>
            <a:r>
              <a:rPr b="1" lang="en" sz="3000">
                <a:solidFill>
                  <a:srgbClr val="FF0000"/>
                </a:solidFill>
              </a:rPr>
              <a:t> of Metaverse</a:t>
            </a:r>
            <a:endParaRPr b="1" sz="3000">
              <a:solidFill>
                <a:srgbClr val="FF0000"/>
              </a:solidFill>
            </a:endParaRPr>
          </a:p>
        </p:txBody>
      </p:sp>
      <p:sp>
        <p:nvSpPr>
          <p:cNvPr id="83" name="Google Shape;83;p16"/>
          <p:cNvSpPr txBox="1"/>
          <p:nvPr/>
        </p:nvSpPr>
        <p:spPr>
          <a:xfrm>
            <a:off x="246775" y="766325"/>
            <a:ext cx="8559600" cy="365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50">
                <a:solidFill>
                  <a:schemeClr val="lt1"/>
                </a:solidFill>
                <a:latin typeface="Nunito"/>
                <a:ea typeface="Nunito"/>
                <a:cs typeface="Nunito"/>
                <a:sym typeface="Nunito"/>
              </a:rPr>
              <a:t>The term "metaverse" originated in the 1992 science fiction novel </a:t>
            </a:r>
            <a:r>
              <a:rPr i="1" lang="en" sz="2050">
                <a:solidFill>
                  <a:schemeClr val="lt1"/>
                </a:solidFill>
                <a:uFill>
                  <a:noFill/>
                </a:uFill>
                <a:latin typeface="Nunito"/>
                <a:ea typeface="Nunito"/>
                <a:cs typeface="Nunito"/>
                <a:sym typeface="Nunito"/>
                <a:hlinkClick r:id="rId4">
                  <a:extLst>
                    <a:ext uri="{A12FA001-AC4F-418D-AE19-62706E023703}">
                      <ahyp:hlinkClr val="tx"/>
                    </a:ext>
                  </a:extLst>
                </a:hlinkClick>
              </a:rPr>
              <a:t>Snow Crash</a:t>
            </a:r>
            <a:r>
              <a:rPr lang="en" sz="2050">
                <a:solidFill>
                  <a:schemeClr val="lt1"/>
                </a:solidFill>
                <a:latin typeface="Nunito"/>
                <a:ea typeface="Nunito"/>
                <a:cs typeface="Nunito"/>
                <a:sym typeface="Nunito"/>
              </a:rPr>
              <a:t>, as a </a:t>
            </a:r>
            <a:r>
              <a:rPr lang="en" sz="2050">
                <a:solidFill>
                  <a:schemeClr val="lt1"/>
                </a:solidFill>
                <a:uFill>
                  <a:noFill/>
                </a:uFill>
                <a:latin typeface="Nunito"/>
                <a:ea typeface="Nunito"/>
                <a:cs typeface="Nunito"/>
                <a:sym typeface="Nunito"/>
                <a:hlinkClick r:id="rId5">
                  <a:extLst>
                    <a:ext uri="{A12FA001-AC4F-418D-AE19-62706E023703}">
                      <ahyp:hlinkClr val="tx"/>
                    </a:ext>
                  </a:extLst>
                </a:hlinkClick>
              </a:rPr>
              <a:t>portmanteau</a:t>
            </a:r>
            <a:r>
              <a:rPr lang="en" sz="2050">
                <a:solidFill>
                  <a:schemeClr val="lt1"/>
                </a:solidFill>
                <a:latin typeface="Nunito"/>
                <a:ea typeface="Nunito"/>
                <a:cs typeface="Nunito"/>
                <a:sym typeface="Nunito"/>
              </a:rPr>
              <a:t> of "</a:t>
            </a:r>
            <a:r>
              <a:rPr lang="en" sz="2050">
                <a:solidFill>
                  <a:schemeClr val="lt1"/>
                </a:solidFill>
                <a:uFill>
                  <a:noFill/>
                </a:uFill>
                <a:latin typeface="Nunito"/>
                <a:ea typeface="Nunito"/>
                <a:cs typeface="Nunito"/>
                <a:sym typeface="Nunito"/>
                <a:hlinkClick r:id="rId6">
                  <a:extLst>
                    <a:ext uri="{A12FA001-AC4F-418D-AE19-62706E023703}">
                      <ahyp:hlinkClr val="tx"/>
                    </a:ext>
                  </a:extLst>
                </a:hlinkClick>
              </a:rPr>
              <a:t>meta</a:t>
            </a:r>
            <a:r>
              <a:rPr lang="en" sz="2050">
                <a:solidFill>
                  <a:schemeClr val="lt1"/>
                </a:solidFill>
                <a:latin typeface="Nunito"/>
                <a:ea typeface="Nunito"/>
                <a:cs typeface="Nunito"/>
                <a:sym typeface="Nunito"/>
              </a:rPr>
              <a:t>" and "</a:t>
            </a:r>
            <a:r>
              <a:rPr lang="en" sz="2050">
                <a:solidFill>
                  <a:schemeClr val="lt1"/>
                </a:solidFill>
                <a:uFill>
                  <a:noFill/>
                </a:uFill>
                <a:latin typeface="Nunito"/>
                <a:ea typeface="Nunito"/>
                <a:cs typeface="Nunito"/>
                <a:sym typeface="Nunito"/>
                <a:hlinkClick r:id="rId7">
                  <a:extLst>
                    <a:ext uri="{A12FA001-AC4F-418D-AE19-62706E023703}">
                      <ahyp:hlinkClr val="tx"/>
                    </a:ext>
                  </a:extLst>
                </a:hlinkClick>
              </a:rPr>
              <a:t>universe</a:t>
            </a:r>
            <a:r>
              <a:rPr lang="en" sz="2050">
                <a:solidFill>
                  <a:schemeClr val="lt1"/>
                </a:solidFill>
                <a:latin typeface="Nunito"/>
                <a:ea typeface="Nunito"/>
                <a:cs typeface="Nunito"/>
                <a:sym typeface="Nunito"/>
              </a:rPr>
              <a:t>". Metaverse development is often linked to advancing virtual reality technology due to increasing demands for immersion.Recent interest in metaverse development is influenced by </a:t>
            </a:r>
            <a:r>
              <a:rPr lang="en" sz="2050">
                <a:solidFill>
                  <a:schemeClr val="lt1"/>
                </a:solidFill>
                <a:uFill>
                  <a:noFill/>
                </a:uFill>
                <a:latin typeface="Nunito"/>
                <a:ea typeface="Nunito"/>
                <a:cs typeface="Nunito"/>
                <a:sym typeface="Nunito"/>
                <a:hlinkClick r:id="rId8">
                  <a:extLst>
                    <a:ext uri="{A12FA001-AC4F-418D-AE19-62706E023703}">
                      <ahyp:hlinkClr val="tx"/>
                    </a:ext>
                  </a:extLst>
                </a:hlinkClick>
              </a:rPr>
              <a:t>Web3</a:t>
            </a:r>
            <a:r>
              <a:rPr lang="en" sz="2050">
                <a:solidFill>
                  <a:schemeClr val="lt1"/>
                </a:solidFill>
                <a:latin typeface="Nunito"/>
                <a:ea typeface="Nunito"/>
                <a:cs typeface="Nunito"/>
                <a:sym typeface="Nunito"/>
              </a:rPr>
              <a:t>, a concept for a decentralized iteration of the internet. </a:t>
            </a:r>
            <a:r>
              <a:rPr i="1" lang="en" sz="2050">
                <a:solidFill>
                  <a:schemeClr val="lt1"/>
                </a:solidFill>
                <a:latin typeface="Nunito"/>
                <a:ea typeface="Nunito"/>
                <a:cs typeface="Nunito"/>
                <a:sym typeface="Nunito"/>
              </a:rPr>
              <a:t>Web3</a:t>
            </a:r>
            <a:r>
              <a:rPr lang="en" sz="2050">
                <a:solidFill>
                  <a:schemeClr val="lt1"/>
                </a:solidFill>
                <a:latin typeface="Nunito"/>
                <a:ea typeface="Nunito"/>
                <a:cs typeface="Nunito"/>
                <a:sym typeface="Nunito"/>
              </a:rPr>
              <a:t> and </a:t>
            </a:r>
            <a:r>
              <a:rPr i="1" lang="en" sz="2050">
                <a:solidFill>
                  <a:schemeClr val="lt1"/>
                </a:solidFill>
                <a:latin typeface="Nunito"/>
                <a:ea typeface="Nunito"/>
                <a:cs typeface="Nunito"/>
                <a:sym typeface="Nunito"/>
              </a:rPr>
              <a:t>the Metaverse</a:t>
            </a:r>
            <a:r>
              <a:rPr lang="en" sz="2050">
                <a:solidFill>
                  <a:schemeClr val="lt1"/>
                </a:solidFill>
                <a:latin typeface="Nunito"/>
                <a:ea typeface="Nunito"/>
                <a:cs typeface="Nunito"/>
                <a:sym typeface="Nunito"/>
              </a:rPr>
              <a:t> have been used as </a:t>
            </a:r>
            <a:r>
              <a:rPr lang="en" sz="2050">
                <a:solidFill>
                  <a:schemeClr val="lt1"/>
                </a:solidFill>
                <a:uFill>
                  <a:noFill/>
                </a:uFill>
                <a:latin typeface="Nunito"/>
                <a:ea typeface="Nunito"/>
                <a:cs typeface="Nunito"/>
                <a:sym typeface="Nunito"/>
                <a:hlinkClick r:id="rId9">
                  <a:extLst>
                    <a:ext uri="{A12FA001-AC4F-418D-AE19-62706E023703}">
                      <ahyp:hlinkClr val="tx"/>
                    </a:ext>
                  </a:extLst>
                </a:hlinkClick>
              </a:rPr>
              <a:t>buzzwords</a:t>
            </a:r>
            <a:r>
              <a:rPr lang="en" sz="2050">
                <a:solidFill>
                  <a:schemeClr val="lt1"/>
                </a:solidFill>
                <a:latin typeface="Nunito"/>
                <a:ea typeface="Nunito"/>
                <a:cs typeface="Nunito"/>
                <a:sym typeface="Nunito"/>
              </a:rPr>
              <a:t> to exaggerate development progress of various related technologies and projects for </a:t>
            </a:r>
            <a:r>
              <a:rPr lang="en" sz="2050">
                <a:solidFill>
                  <a:schemeClr val="lt1"/>
                </a:solidFill>
                <a:uFill>
                  <a:noFill/>
                </a:uFill>
                <a:latin typeface="Nunito"/>
                <a:ea typeface="Nunito"/>
                <a:cs typeface="Nunito"/>
                <a:sym typeface="Nunito"/>
                <a:hlinkClick r:id="rId10">
                  <a:extLst>
                    <a:ext uri="{A12FA001-AC4F-418D-AE19-62706E023703}">
                      <ahyp:hlinkClr val="tx"/>
                    </a:ext>
                  </a:extLst>
                </a:hlinkClick>
              </a:rPr>
              <a:t>public relations</a:t>
            </a:r>
            <a:r>
              <a:rPr lang="en" sz="2050">
                <a:solidFill>
                  <a:schemeClr val="lt1"/>
                </a:solidFill>
                <a:latin typeface="Nunito"/>
                <a:ea typeface="Nunito"/>
                <a:cs typeface="Nunito"/>
                <a:sym typeface="Nunito"/>
              </a:rPr>
              <a:t> purposes.</a:t>
            </a:r>
            <a:r>
              <a:rPr lang="en" sz="2050">
                <a:solidFill>
                  <a:schemeClr val="lt1"/>
                </a:solidFill>
                <a:uFill>
                  <a:noFill/>
                </a:uFill>
                <a:latin typeface="Nunito"/>
                <a:ea typeface="Nunito"/>
                <a:cs typeface="Nunito"/>
                <a:sym typeface="Nunito"/>
                <a:hlinkClick r:id="rId11">
                  <a:extLst>
                    <a:ext uri="{A12FA001-AC4F-418D-AE19-62706E023703}">
                      <ahyp:hlinkClr val="tx"/>
                    </a:ext>
                  </a:extLst>
                </a:hlinkClick>
              </a:rPr>
              <a:t>Information privacy</a:t>
            </a:r>
            <a:r>
              <a:rPr lang="en" sz="2050">
                <a:solidFill>
                  <a:schemeClr val="lt1"/>
                </a:solidFill>
                <a:latin typeface="Nunito"/>
                <a:ea typeface="Nunito"/>
                <a:cs typeface="Nunito"/>
                <a:sym typeface="Nunito"/>
              </a:rPr>
              <a:t>, user addiction, and user safety are concerns within the metaverse, stemming from challenges facing the social media and video game industries as a whole.</a:t>
            </a:r>
            <a:endParaRPr>
              <a:solidFill>
                <a:schemeClr val="lt1"/>
              </a:solidFill>
              <a:latin typeface="Nunito"/>
              <a:ea typeface="Nunito"/>
              <a:cs typeface="Nunito"/>
              <a:sym typeface="Nunito"/>
            </a:endParaRPr>
          </a:p>
        </p:txBody>
      </p:sp>
      <p:sp>
        <p:nvSpPr>
          <p:cNvPr id="84" name="Google Shape;84;p16"/>
          <p:cNvSpPr txBox="1"/>
          <p:nvPr/>
        </p:nvSpPr>
        <p:spPr>
          <a:xfrm>
            <a:off x="545525" y="2026225"/>
            <a:ext cx="733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900"/>
                                          </p:stCondLst>
                                        </p:cTn>
                                        <p:tgtEl>
                                          <p:spTgt spid="8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8" name="Shape 88"/>
        <p:cNvGrpSpPr/>
        <p:nvPr/>
      </p:nvGrpSpPr>
      <p:grpSpPr>
        <a:xfrm>
          <a:off x="0" y="0"/>
          <a:ext cx="0" cy="0"/>
          <a:chOff x="0" y="0"/>
          <a:chExt cx="0" cy="0"/>
        </a:xfrm>
      </p:grpSpPr>
      <p:sp>
        <p:nvSpPr>
          <p:cNvPr id="89" name="Google Shape;89;p17"/>
          <p:cNvSpPr txBox="1"/>
          <p:nvPr>
            <p:ph idx="1" type="body"/>
          </p:nvPr>
        </p:nvSpPr>
        <p:spPr>
          <a:xfrm>
            <a:off x="0" y="0"/>
            <a:ext cx="5998800" cy="60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700">
                <a:solidFill>
                  <a:schemeClr val="lt1"/>
                </a:solidFill>
              </a:rPr>
              <a:t>What you can do in a metaverse?</a:t>
            </a:r>
            <a:endParaRPr b="1" sz="3100">
              <a:solidFill>
                <a:schemeClr val="lt1"/>
              </a:solidFill>
            </a:endParaRPr>
          </a:p>
        </p:txBody>
      </p:sp>
      <p:sp>
        <p:nvSpPr>
          <p:cNvPr id="90" name="Google Shape;90;p17"/>
          <p:cNvSpPr txBox="1"/>
          <p:nvPr/>
        </p:nvSpPr>
        <p:spPr>
          <a:xfrm>
            <a:off x="184850" y="788700"/>
            <a:ext cx="5890500" cy="39867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Make a virtual property</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Earn money by investing in NFTs, playing games that earn you money,etc.</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Advertise anything</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Create an environment customized to yourself</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Own digital properties</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Buy and sell unique assets</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Express yourself through customizable avatars</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Socialize and make new friends</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Shop for real and virtual products</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Attend concerts, trade shows, and learning events</a:t>
            </a:r>
            <a:endParaRPr sz="1900">
              <a:solidFill>
                <a:schemeClr val="lt1"/>
              </a:solidFill>
              <a:latin typeface="Lobster"/>
              <a:ea typeface="Lobster"/>
              <a:cs typeface="Lobster"/>
              <a:sym typeface="Lobster"/>
            </a:endParaRPr>
          </a:p>
          <a:p>
            <a:pPr indent="-349250" lvl="0" marL="457200" rtl="0" algn="l">
              <a:spcBef>
                <a:spcPts val="0"/>
              </a:spcBef>
              <a:spcAft>
                <a:spcPts val="0"/>
              </a:spcAft>
              <a:buClr>
                <a:schemeClr val="lt1"/>
              </a:buClr>
              <a:buSzPts val="1900"/>
              <a:buFont typeface="Lobster"/>
              <a:buChar char="●"/>
            </a:pPr>
            <a:r>
              <a:rPr lang="en" sz="1900">
                <a:solidFill>
                  <a:schemeClr val="lt1"/>
                </a:solidFill>
                <a:latin typeface="Lobster"/>
                <a:ea typeface="Lobster"/>
                <a:cs typeface="Lobster"/>
                <a:sym typeface="Lobster"/>
              </a:rPr>
              <a:t>Get a job in the metaverse</a:t>
            </a:r>
            <a:endParaRPr sz="1900">
              <a:solidFill>
                <a:schemeClr val="lt1"/>
              </a:solidFill>
              <a:latin typeface="Lobster"/>
              <a:ea typeface="Lobster"/>
              <a:cs typeface="Lobster"/>
              <a:sym typeface="Lobster"/>
            </a:endParaRPr>
          </a:p>
          <a:p>
            <a:pPr indent="0" lvl="0" marL="0" rtl="0" algn="l">
              <a:spcBef>
                <a:spcPts val="0"/>
              </a:spcBef>
              <a:spcAft>
                <a:spcPts val="0"/>
              </a:spcAft>
              <a:buNone/>
            </a:pPr>
            <a:r>
              <a:t/>
            </a:r>
            <a:endParaRPr sz="1900">
              <a:solidFill>
                <a:schemeClr val="lt1"/>
              </a:solidFill>
              <a:latin typeface="Lobster"/>
              <a:ea typeface="Lobster"/>
              <a:cs typeface="Lobster"/>
              <a:sym typeface="Lobster"/>
            </a:endParaRPr>
          </a:p>
        </p:txBody>
      </p:sp>
      <p:pic>
        <p:nvPicPr>
          <p:cNvPr id="91" name="Google Shape;91;p17"/>
          <p:cNvPicPr preferRelativeResize="0"/>
          <p:nvPr/>
        </p:nvPicPr>
        <p:blipFill>
          <a:blip r:embed="rId3">
            <a:alphaModFix/>
          </a:blip>
          <a:stretch>
            <a:fillRect/>
          </a:stretch>
        </p:blipFill>
        <p:spPr>
          <a:xfrm>
            <a:off x="5316725" y="1454175"/>
            <a:ext cx="3645125" cy="2427700"/>
          </a:xfrm>
          <a:prstGeom prst="rect">
            <a:avLst/>
          </a:prstGeom>
          <a:noFill/>
          <a:ln>
            <a:noFill/>
          </a:ln>
        </p:spPr>
      </p:pic>
      <p:sp>
        <p:nvSpPr>
          <p:cNvPr id="92" name="Google Shape;92;p17"/>
          <p:cNvSpPr txBox="1"/>
          <p:nvPr/>
        </p:nvSpPr>
        <p:spPr>
          <a:xfrm>
            <a:off x="5998800" y="3881875"/>
            <a:ext cx="1947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F4F3EF"/>
                </a:solidFill>
                <a:latin typeface="Lobster"/>
                <a:ea typeface="Lobster"/>
                <a:cs typeface="Lobster"/>
                <a:sym typeface="Lobster"/>
              </a:rPr>
              <a:t>(</a:t>
            </a:r>
            <a:r>
              <a:rPr lang="en" sz="1300">
                <a:solidFill>
                  <a:srgbClr val="F4F3EF"/>
                </a:solidFill>
                <a:latin typeface="Lobster"/>
                <a:ea typeface="Lobster"/>
                <a:cs typeface="Lobster"/>
                <a:sym typeface="Lobster"/>
              </a:rPr>
              <a:t>Everything you want)</a:t>
            </a:r>
            <a:endParaRPr sz="1300">
              <a:solidFill>
                <a:srgbClr val="F4F3EF"/>
              </a:solidFill>
              <a:latin typeface="Lobster"/>
              <a:ea typeface="Lobster"/>
              <a:cs typeface="Lobster"/>
              <a:sym typeface="Lobs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idx="1" type="body"/>
          </p:nvPr>
        </p:nvSpPr>
        <p:spPr>
          <a:xfrm>
            <a:off x="0" y="0"/>
            <a:ext cx="5998800" cy="60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2600">
                <a:solidFill>
                  <a:schemeClr val="dk1"/>
                </a:solidFill>
              </a:rPr>
              <a:t>What are some examples of it?</a:t>
            </a:r>
            <a:endParaRPr b="1" sz="3000"/>
          </a:p>
        </p:txBody>
      </p:sp>
      <p:sp>
        <p:nvSpPr>
          <p:cNvPr id="98" name="Google Shape;98;p18"/>
          <p:cNvSpPr txBox="1"/>
          <p:nvPr/>
        </p:nvSpPr>
        <p:spPr>
          <a:xfrm>
            <a:off x="141775" y="756100"/>
            <a:ext cx="5292600" cy="466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t/>
            </a:r>
            <a:endParaRPr sz="1800"/>
          </a:p>
          <a:p>
            <a:pPr indent="0" lvl="0" marL="0" rtl="0" algn="l">
              <a:spcBef>
                <a:spcPts val="0"/>
              </a:spcBef>
              <a:spcAft>
                <a:spcPts val="0"/>
              </a:spcAft>
              <a:buNone/>
            </a:pPr>
            <a:r>
              <a:rPr b="1" lang="en" sz="1700">
                <a:latin typeface="Arvo"/>
                <a:ea typeface="Arvo"/>
                <a:cs typeface="Arvo"/>
                <a:sym typeface="Arvo"/>
              </a:rPr>
              <a:t>Meta:</a:t>
            </a:r>
            <a:endParaRPr b="1" sz="1700">
              <a:latin typeface="Arvo"/>
              <a:ea typeface="Arvo"/>
              <a:cs typeface="Arvo"/>
              <a:sym typeface="Arvo"/>
            </a:endParaRPr>
          </a:p>
          <a:p>
            <a:pPr indent="457200" lvl="0" marL="0" rtl="0" algn="l">
              <a:spcBef>
                <a:spcPts val="0"/>
              </a:spcBef>
              <a:spcAft>
                <a:spcPts val="0"/>
              </a:spcAft>
              <a:buClr>
                <a:schemeClr val="dk1"/>
              </a:buClr>
              <a:buSzPts val="1100"/>
              <a:buFont typeface="Arial"/>
              <a:buNone/>
            </a:pPr>
            <a:r>
              <a:rPr lang="en" sz="1700">
                <a:latin typeface="Arvo"/>
                <a:ea typeface="Arvo"/>
                <a:cs typeface="Arvo"/>
                <a:sym typeface="Arvo"/>
              </a:rPr>
              <a:t> The tech giant formerly known as Facebook has already made significant investments in virtual reality. Meta envisions a virtual world where digital avatars connect through work, travel or entertainment using VR headsets.</a:t>
            </a:r>
            <a:endParaRPr sz="1700">
              <a:latin typeface="Arvo"/>
              <a:ea typeface="Arvo"/>
              <a:cs typeface="Arvo"/>
              <a:sym typeface="Arvo"/>
            </a:endParaRPr>
          </a:p>
          <a:p>
            <a:pPr indent="0" lvl="0" marL="0" rtl="0" algn="l">
              <a:spcBef>
                <a:spcPts val="0"/>
              </a:spcBef>
              <a:spcAft>
                <a:spcPts val="0"/>
              </a:spcAft>
              <a:buNone/>
            </a:pPr>
            <a:r>
              <a:rPr b="1" lang="en" sz="1700">
                <a:latin typeface="Arvo"/>
                <a:ea typeface="Arvo"/>
                <a:cs typeface="Arvo"/>
                <a:sym typeface="Arvo"/>
              </a:rPr>
              <a:t>Microsoft:</a:t>
            </a:r>
            <a:r>
              <a:rPr lang="en" sz="1700">
                <a:latin typeface="Arvo"/>
                <a:ea typeface="Arvo"/>
                <a:cs typeface="Arvo"/>
                <a:sym typeface="Arvo"/>
              </a:rPr>
              <a:t> </a:t>
            </a:r>
            <a:endParaRPr sz="1700">
              <a:latin typeface="Arvo"/>
              <a:ea typeface="Arvo"/>
              <a:cs typeface="Arvo"/>
              <a:sym typeface="Arvo"/>
            </a:endParaRPr>
          </a:p>
          <a:p>
            <a:pPr indent="457200" lvl="0" marL="0" rtl="0" algn="l">
              <a:spcBef>
                <a:spcPts val="0"/>
              </a:spcBef>
              <a:spcAft>
                <a:spcPts val="0"/>
              </a:spcAft>
              <a:buClr>
                <a:schemeClr val="dk1"/>
              </a:buClr>
              <a:buSzPts val="1100"/>
              <a:buFont typeface="Arial"/>
              <a:buNone/>
            </a:pPr>
            <a:r>
              <a:rPr lang="en" sz="1700">
                <a:latin typeface="Arvo"/>
                <a:ea typeface="Arvo"/>
                <a:cs typeface="Arvo"/>
                <a:sym typeface="Arvo"/>
              </a:rPr>
              <a:t>The software giant already uses holograms and is developing mixed and extended reality (XR) applications with its Microsoft Mesh platform, which combine the real world with augmented reality and virtual reality. In March 2022, Microsoft showed off its plans for bringing mixed-reality including holograms and virtual avatars to Microsoft Teams in 2022.</a:t>
            </a:r>
            <a:endParaRPr sz="1700">
              <a:latin typeface="Arvo"/>
              <a:ea typeface="Arvo"/>
              <a:cs typeface="Arvo"/>
              <a:sym typeface="Arvo"/>
            </a:endParaRPr>
          </a:p>
          <a:p>
            <a:pPr indent="0" lvl="0" marL="0" rtl="0" algn="l">
              <a:spcBef>
                <a:spcPts val="0"/>
              </a:spcBef>
              <a:spcAft>
                <a:spcPts val="0"/>
              </a:spcAft>
              <a:buNone/>
            </a:pPr>
            <a:r>
              <a:t/>
            </a:r>
            <a:endParaRPr sz="1800"/>
          </a:p>
        </p:txBody>
      </p:sp>
      <p:pic>
        <p:nvPicPr>
          <p:cNvPr id="99" name="Google Shape;99;p18"/>
          <p:cNvPicPr preferRelativeResize="0"/>
          <p:nvPr/>
        </p:nvPicPr>
        <p:blipFill>
          <a:blip r:embed="rId3">
            <a:alphaModFix/>
          </a:blip>
          <a:stretch>
            <a:fillRect/>
          </a:stretch>
        </p:blipFill>
        <p:spPr>
          <a:xfrm>
            <a:off x="5549800" y="239925"/>
            <a:ext cx="3404825" cy="1986715"/>
          </a:xfrm>
          <a:prstGeom prst="rect">
            <a:avLst/>
          </a:prstGeom>
          <a:noFill/>
          <a:ln>
            <a:noFill/>
          </a:ln>
        </p:spPr>
      </p:pic>
      <p:pic>
        <p:nvPicPr>
          <p:cNvPr id="100" name="Google Shape;100;p18"/>
          <p:cNvPicPr preferRelativeResize="0"/>
          <p:nvPr/>
        </p:nvPicPr>
        <p:blipFill>
          <a:blip r:embed="rId4">
            <a:alphaModFix/>
          </a:blip>
          <a:stretch>
            <a:fillRect/>
          </a:stretch>
        </p:blipFill>
        <p:spPr>
          <a:xfrm>
            <a:off x="5586775" y="2379040"/>
            <a:ext cx="3404826" cy="221213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4" name="Shape 104"/>
        <p:cNvGrpSpPr/>
        <p:nvPr/>
      </p:nvGrpSpPr>
      <p:grpSpPr>
        <a:xfrm>
          <a:off x="0" y="0"/>
          <a:ext cx="0" cy="0"/>
          <a:chOff x="0" y="0"/>
          <a:chExt cx="0" cy="0"/>
        </a:xfrm>
      </p:grpSpPr>
      <p:sp>
        <p:nvSpPr>
          <p:cNvPr id="105" name="Google Shape;105;p19"/>
          <p:cNvSpPr txBox="1"/>
          <p:nvPr/>
        </p:nvSpPr>
        <p:spPr>
          <a:xfrm>
            <a:off x="123225" y="184850"/>
            <a:ext cx="5804400" cy="398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900">
                <a:solidFill>
                  <a:schemeClr val="lt1"/>
                </a:solidFill>
              </a:rPr>
              <a:t>Epic Games: </a:t>
            </a:r>
            <a:endParaRPr sz="1900">
              <a:solidFill>
                <a:schemeClr val="lt1"/>
              </a:solidFill>
            </a:endParaRPr>
          </a:p>
          <a:p>
            <a:pPr indent="457200" lvl="0" marL="0" rtl="0" algn="l">
              <a:spcBef>
                <a:spcPts val="0"/>
              </a:spcBef>
              <a:spcAft>
                <a:spcPts val="0"/>
              </a:spcAft>
              <a:buClr>
                <a:schemeClr val="dk1"/>
              </a:buClr>
              <a:buSzPts val="1100"/>
              <a:buFont typeface="Arial"/>
              <a:buNone/>
            </a:pPr>
            <a:r>
              <a:rPr lang="en" sz="1900">
                <a:solidFill>
                  <a:schemeClr val="lt1"/>
                </a:solidFill>
              </a:rPr>
              <a:t>The company that developed Fortnite, has said, "It's no secret that Epic is invested in building the metaverse." It's held concerts by the likes of Ariana Grande and Travis Scott, movie trailers and music.</a:t>
            </a:r>
            <a:endParaRPr sz="1900">
              <a:solidFill>
                <a:schemeClr val="lt1"/>
              </a:solidFill>
            </a:endParaRPr>
          </a:p>
          <a:p>
            <a:pPr indent="0" lvl="0" marL="0" rtl="0" algn="l">
              <a:spcBef>
                <a:spcPts val="0"/>
              </a:spcBef>
              <a:spcAft>
                <a:spcPts val="0"/>
              </a:spcAft>
              <a:buNone/>
            </a:pPr>
            <a:r>
              <a:t/>
            </a:r>
            <a:endParaRPr sz="1900">
              <a:solidFill>
                <a:schemeClr val="lt1"/>
              </a:solidFill>
            </a:endParaRPr>
          </a:p>
          <a:p>
            <a:pPr indent="0" lvl="0" marL="0" rtl="0" algn="l">
              <a:spcBef>
                <a:spcPts val="0"/>
              </a:spcBef>
              <a:spcAft>
                <a:spcPts val="0"/>
              </a:spcAft>
              <a:buClr>
                <a:schemeClr val="dk1"/>
              </a:buClr>
              <a:buSzPts val="1100"/>
              <a:buFont typeface="Arial"/>
              <a:buNone/>
            </a:pPr>
            <a:r>
              <a:rPr lang="en" sz="1900">
                <a:solidFill>
                  <a:schemeClr val="lt1"/>
                </a:solidFill>
              </a:rPr>
              <a:t>Real gear in a virtual world:</a:t>
            </a:r>
            <a:endParaRPr sz="1900">
              <a:solidFill>
                <a:schemeClr val="lt1"/>
              </a:solidFill>
            </a:endParaRPr>
          </a:p>
          <a:p>
            <a:pPr indent="457200" lvl="0" marL="0" rtl="0" algn="l">
              <a:spcBef>
                <a:spcPts val="0"/>
              </a:spcBef>
              <a:spcAft>
                <a:spcPts val="0"/>
              </a:spcAft>
              <a:buClr>
                <a:schemeClr val="dk1"/>
              </a:buClr>
              <a:buSzPts val="1100"/>
              <a:buFont typeface="Arial"/>
              <a:buNone/>
            </a:pPr>
            <a:r>
              <a:rPr lang="en" sz="1900">
                <a:solidFill>
                  <a:schemeClr val="lt1"/>
                </a:solidFill>
              </a:rPr>
              <a:t> Fortnite partners with Balenciaga on outfits for you and your avatar.</a:t>
            </a:r>
            <a:endParaRPr sz="1900">
              <a:solidFill>
                <a:schemeClr val="lt1"/>
              </a:solidFill>
            </a:endParaRPr>
          </a:p>
          <a:p>
            <a:pPr indent="0" lvl="0" marL="0" rtl="0" algn="l">
              <a:spcBef>
                <a:spcPts val="0"/>
              </a:spcBef>
              <a:spcAft>
                <a:spcPts val="0"/>
              </a:spcAft>
              <a:buNone/>
            </a:pPr>
            <a:r>
              <a:t/>
            </a:r>
            <a:endParaRPr sz="1900">
              <a:solidFill>
                <a:schemeClr val="lt1"/>
              </a:solidFill>
            </a:endParaRPr>
          </a:p>
          <a:p>
            <a:pPr indent="0" lvl="0" marL="0" rtl="0" algn="l">
              <a:spcBef>
                <a:spcPts val="0"/>
              </a:spcBef>
              <a:spcAft>
                <a:spcPts val="0"/>
              </a:spcAft>
              <a:buClr>
                <a:schemeClr val="dk1"/>
              </a:buClr>
              <a:buSzPts val="1100"/>
              <a:buFont typeface="Arial"/>
              <a:buNone/>
            </a:pPr>
            <a:r>
              <a:rPr lang="en" sz="1900">
                <a:solidFill>
                  <a:schemeClr val="lt1"/>
                </a:solidFill>
              </a:rPr>
              <a:t>Vr chat:</a:t>
            </a:r>
            <a:endParaRPr sz="1900">
              <a:solidFill>
                <a:schemeClr val="lt1"/>
              </a:solidFill>
            </a:endParaRPr>
          </a:p>
          <a:p>
            <a:pPr indent="0" lvl="0" marL="0" rtl="0" algn="l">
              <a:spcBef>
                <a:spcPts val="0"/>
              </a:spcBef>
              <a:spcAft>
                <a:spcPts val="0"/>
              </a:spcAft>
              <a:buClr>
                <a:schemeClr val="dk1"/>
              </a:buClr>
              <a:buSzPts val="1100"/>
              <a:buFont typeface="Arial"/>
              <a:buNone/>
            </a:pPr>
            <a:r>
              <a:rPr lang="en" sz="1900">
                <a:solidFill>
                  <a:schemeClr val="lt1"/>
                </a:solidFill>
              </a:rPr>
              <a:t> 	Vrchat is a game and it is a good example of how a metaverse may look like.</a:t>
            </a:r>
            <a:endParaRPr sz="1900">
              <a:solidFill>
                <a:schemeClr val="lt1"/>
              </a:solidFill>
            </a:endParaRPr>
          </a:p>
        </p:txBody>
      </p:sp>
      <p:pic>
        <p:nvPicPr>
          <p:cNvPr id="106" name="Google Shape;106;p19"/>
          <p:cNvPicPr preferRelativeResize="0"/>
          <p:nvPr/>
        </p:nvPicPr>
        <p:blipFill>
          <a:blip r:embed="rId3">
            <a:alphaModFix/>
          </a:blip>
          <a:stretch>
            <a:fillRect/>
          </a:stretch>
        </p:blipFill>
        <p:spPr>
          <a:xfrm>
            <a:off x="5853650" y="874949"/>
            <a:ext cx="3216374" cy="1608177"/>
          </a:xfrm>
          <a:prstGeom prst="rect">
            <a:avLst/>
          </a:prstGeom>
          <a:noFill/>
          <a:ln>
            <a:noFill/>
          </a:ln>
        </p:spPr>
      </p:pic>
      <p:pic>
        <p:nvPicPr>
          <p:cNvPr id="107" name="Google Shape;107;p19"/>
          <p:cNvPicPr preferRelativeResize="0"/>
          <p:nvPr/>
        </p:nvPicPr>
        <p:blipFill>
          <a:blip r:embed="rId4">
            <a:alphaModFix/>
          </a:blip>
          <a:stretch>
            <a:fillRect/>
          </a:stretch>
        </p:blipFill>
        <p:spPr>
          <a:xfrm>
            <a:off x="5779677" y="2848210"/>
            <a:ext cx="3290348" cy="181708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1" name="Shape 111"/>
        <p:cNvGrpSpPr/>
        <p:nvPr/>
      </p:nvGrpSpPr>
      <p:grpSpPr>
        <a:xfrm>
          <a:off x="0" y="0"/>
          <a:ext cx="0" cy="0"/>
          <a:chOff x="0" y="0"/>
          <a:chExt cx="0" cy="0"/>
        </a:xfrm>
      </p:grpSpPr>
      <p:sp>
        <p:nvSpPr>
          <p:cNvPr id="112" name="Google Shape;112;p20"/>
          <p:cNvSpPr txBox="1"/>
          <p:nvPr/>
        </p:nvSpPr>
        <p:spPr>
          <a:xfrm>
            <a:off x="234150" y="283450"/>
            <a:ext cx="8626500" cy="360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lt1"/>
                </a:solidFill>
              </a:rPr>
              <a:t>Some Predictions for How the Metaverse Will Impact Our Lives</a:t>
            </a:r>
            <a:endParaRPr b="1" sz="1900">
              <a:solidFill>
                <a:schemeClr val="lt1"/>
              </a:solidFill>
            </a:endParaRPr>
          </a:p>
          <a:p>
            <a:pPr indent="0" lvl="0" marL="0" rtl="0" algn="l">
              <a:spcBef>
                <a:spcPts val="0"/>
              </a:spcBef>
              <a:spcAft>
                <a:spcPts val="0"/>
              </a:spcAft>
              <a:buClr>
                <a:schemeClr val="dk1"/>
              </a:buClr>
              <a:buSzPts val="1100"/>
              <a:buFont typeface="Arial"/>
              <a:buNone/>
            </a:pPr>
            <a:r>
              <a:t/>
            </a:r>
            <a:endParaRPr b="1" sz="1900">
              <a:solidFill>
                <a:schemeClr val="lt1"/>
              </a:solidFill>
            </a:endParaRPr>
          </a:p>
          <a:p>
            <a:pPr indent="-336550" lvl="0" marL="457200" rtl="0" algn="l">
              <a:spcBef>
                <a:spcPts val="0"/>
              </a:spcBef>
              <a:spcAft>
                <a:spcPts val="0"/>
              </a:spcAft>
              <a:buClr>
                <a:schemeClr val="lt1"/>
              </a:buClr>
              <a:buSzPts val="1700"/>
              <a:buFont typeface="ABeeZee"/>
              <a:buAutoNum type="arabicPeriod"/>
            </a:pPr>
            <a:r>
              <a:rPr lang="en" sz="1700">
                <a:solidFill>
                  <a:schemeClr val="lt1"/>
                </a:solidFill>
                <a:latin typeface="ABeeZee"/>
                <a:ea typeface="ABeeZee"/>
                <a:cs typeface="ABeeZee"/>
                <a:sym typeface="ABeeZee"/>
              </a:rPr>
              <a:t>We will begin to express ourselves in new and exciting ways: Every person will have a character that represents themselves in the Metaverse called an avatar. We will learn how to express pieces of ourselves through these avatars in ways that we may not have been able to test out before.</a:t>
            </a:r>
            <a:endParaRPr sz="1700">
              <a:solidFill>
                <a:schemeClr val="lt1"/>
              </a:solidFill>
              <a:latin typeface="ABeeZee"/>
              <a:ea typeface="ABeeZee"/>
              <a:cs typeface="ABeeZee"/>
              <a:sym typeface="ABeeZee"/>
            </a:endParaRPr>
          </a:p>
          <a:p>
            <a:pPr indent="0" lvl="0" marL="457200" rtl="0" algn="l">
              <a:spcBef>
                <a:spcPts val="0"/>
              </a:spcBef>
              <a:spcAft>
                <a:spcPts val="0"/>
              </a:spcAft>
              <a:buNone/>
            </a:pPr>
            <a:r>
              <a:t/>
            </a:r>
            <a:endParaRPr sz="1700">
              <a:solidFill>
                <a:schemeClr val="lt1"/>
              </a:solidFill>
              <a:latin typeface="ABeeZee"/>
              <a:ea typeface="ABeeZee"/>
              <a:cs typeface="ABeeZee"/>
              <a:sym typeface="ABeeZee"/>
            </a:endParaRPr>
          </a:p>
          <a:p>
            <a:pPr indent="-336550" lvl="0" marL="457200" rtl="0" algn="l">
              <a:spcBef>
                <a:spcPts val="0"/>
              </a:spcBef>
              <a:spcAft>
                <a:spcPts val="0"/>
              </a:spcAft>
              <a:buClr>
                <a:schemeClr val="lt1"/>
              </a:buClr>
              <a:buSzPts val="1700"/>
              <a:buFont typeface="ABeeZee"/>
              <a:buAutoNum type="arabicPeriod"/>
            </a:pPr>
            <a:r>
              <a:rPr lang="en" sz="1700">
                <a:solidFill>
                  <a:schemeClr val="lt1"/>
                </a:solidFill>
                <a:latin typeface="ABeeZee"/>
                <a:ea typeface="ABeeZee"/>
                <a:cs typeface="ABeeZee"/>
                <a:sym typeface="ABeeZee"/>
              </a:rPr>
              <a:t>Our mental health will be impacted: This could have both a positive and a negative impact on our mental health as we are living in two worlds. As with any new technology, we will need to be mindful about not disconnecting ourselves so much from our real life that it becomes difficult to navigate them at the same time.</a:t>
            </a:r>
            <a:endParaRPr sz="1700">
              <a:solidFill>
                <a:schemeClr val="lt1"/>
              </a:solidFill>
              <a:latin typeface="ABeeZee"/>
              <a:ea typeface="ABeeZee"/>
              <a:cs typeface="ABeeZee"/>
              <a:sym typeface="ABeeZee"/>
            </a:endParaRPr>
          </a:p>
          <a:p>
            <a:pPr indent="0" lvl="0" marL="0" rtl="0" algn="l">
              <a:spcBef>
                <a:spcPts val="0"/>
              </a:spcBef>
              <a:spcAft>
                <a:spcPts val="0"/>
              </a:spcAft>
              <a:buNone/>
            </a:pPr>
            <a:r>
              <a:t/>
            </a:r>
            <a:endParaRPr>
              <a:solidFill>
                <a:schemeClr val="lt1"/>
              </a:solidFill>
            </a:endParaRPr>
          </a:p>
        </p:txBody>
      </p:sp>
      <p:sp>
        <p:nvSpPr>
          <p:cNvPr id="113" name="Google Shape;113;p20"/>
          <p:cNvSpPr/>
          <p:nvPr/>
        </p:nvSpPr>
        <p:spPr>
          <a:xfrm>
            <a:off x="36975" y="4066750"/>
            <a:ext cx="9057600" cy="1010400"/>
          </a:xfrm>
          <a:prstGeom prst="rtTriangl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rot="10800000">
            <a:off x="3191775" y="4214650"/>
            <a:ext cx="5902800" cy="862500"/>
          </a:xfrm>
          <a:prstGeom prst="rtTriangle">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41B47"/>
        </a:solidFill>
      </p:bgPr>
    </p:bg>
    <p:spTree>
      <p:nvGrpSpPr>
        <p:cNvPr id="118" name="Shape 118"/>
        <p:cNvGrpSpPr/>
        <p:nvPr/>
      </p:nvGrpSpPr>
      <p:grpSpPr>
        <a:xfrm>
          <a:off x="0" y="0"/>
          <a:ext cx="0" cy="0"/>
          <a:chOff x="0" y="0"/>
          <a:chExt cx="0" cy="0"/>
        </a:xfrm>
      </p:grpSpPr>
      <p:sp>
        <p:nvSpPr>
          <p:cNvPr id="119" name="Google Shape;119;p21"/>
          <p:cNvSpPr txBox="1"/>
          <p:nvPr/>
        </p:nvSpPr>
        <p:spPr>
          <a:xfrm>
            <a:off x="357375" y="406675"/>
            <a:ext cx="8355300" cy="357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accent6"/>
                </a:solidFill>
                <a:latin typeface="Montserrat"/>
                <a:ea typeface="Montserrat"/>
                <a:cs typeface="Montserrat"/>
                <a:sym typeface="Montserrat"/>
              </a:rPr>
              <a:t>We may experience dissonance between reality and the metaverse:</a:t>
            </a:r>
            <a:endParaRPr b="1" sz="1700">
              <a:solidFill>
                <a:schemeClr val="accent6"/>
              </a:solidFill>
              <a:latin typeface="Montserrat"/>
              <a:ea typeface="Montserrat"/>
              <a:cs typeface="Montserrat"/>
              <a:sym typeface="Montserrat"/>
            </a:endParaRPr>
          </a:p>
          <a:p>
            <a:pPr indent="0" lvl="0" marL="0" rtl="0" algn="l">
              <a:spcBef>
                <a:spcPts val="0"/>
              </a:spcBef>
              <a:spcAft>
                <a:spcPts val="0"/>
              </a:spcAft>
              <a:buNone/>
            </a:pPr>
            <a:r>
              <a:t/>
            </a:r>
            <a:endParaRPr b="1" sz="1700">
              <a:solidFill>
                <a:schemeClr val="accent6"/>
              </a:solidFill>
              <a:latin typeface="Montserrat"/>
              <a:ea typeface="Montserrat"/>
              <a:cs typeface="Montserrat"/>
              <a:sym typeface="Montserrat"/>
            </a:endParaRPr>
          </a:p>
          <a:p>
            <a:pPr indent="457200" lvl="0" marL="0" rtl="0" algn="l">
              <a:spcBef>
                <a:spcPts val="0"/>
              </a:spcBef>
              <a:spcAft>
                <a:spcPts val="0"/>
              </a:spcAft>
              <a:buNone/>
            </a:pPr>
            <a:r>
              <a:rPr lang="en">
                <a:solidFill>
                  <a:schemeClr val="accent4"/>
                </a:solidFill>
                <a:latin typeface="Montserrat"/>
                <a:ea typeface="Montserrat"/>
                <a:cs typeface="Montserrat"/>
                <a:sym typeface="Montserrat"/>
              </a:rPr>
              <a:t>Let's face it, living in a world where I can have whatever I want, whenever I want it sounds like a dream. But it will also come with some downsides. Going from a Metaverse built around a real-time experience and then going back into reality where things tend to manifest slower will be a bit of a shock to the system. So much so that it could lead to people disconnecting from their real life in favor of the world they've created in the Metaverse. Or it could simply be disorienting to bounce back and forth between the two experiences. We are going to have to learn how to navigate both worlds at the same time.</a:t>
            </a:r>
            <a:endParaRPr>
              <a:solidFill>
                <a:schemeClr val="accent4"/>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solidFill>
                <a:schemeClr val="accent4"/>
              </a:solidFill>
              <a:latin typeface="Montserrat"/>
              <a:ea typeface="Montserrat"/>
              <a:cs typeface="Montserrat"/>
              <a:sym typeface="Montserrat"/>
            </a:endParaRPr>
          </a:p>
          <a:p>
            <a:pPr indent="0" lvl="0" marL="0" rtl="0" algn="l">
              <a:spcBef>
                <a:spcPts val="0"/>
              </a:spcBef>
              <a:spcAft>
                <a:spcPts val="0"/>
              </a:spcAft>
              <a:buNone/>
            </a:pPr>
            <a:r>
              <a:rPr b="1" lang="en" sz="1800">
                <a:solidFill>
                  <a:srgbClr val="6D9EEB"/>
                </a:solidFill>
                <a:latin typeface="Montserrat"/>
                <a:ea typeface="Montserrat"/>
                <a:cs typeface="Montserrat"/>
                <a:sym typeface="Montserrat"/>
              </a:rPr>
              <a:t>We will create our collaborative work environment:</a:t>
            </a:r>
            <a:endParaRPr b="1" sz="1800">
              <a:solidFill>
                <a:srgbClr val="6D9EEB"/>
              </a:solidFill>
              <a:latin typeface="Montserrat"/>
              <a:ea typeface="Montserrat"/>
              <a:cs typeface="Montserrat"/>
              <a:sym typeface="Montserrat"/>
            </a:endParaRPr>
          </a:p>
          <a:p>
            <a:pPr indent="457200" lvl="0" marL="0" rtl="0" algn="l">
              <a:spcBef>
                <a:spcPts val="0"/>
              </a:spcBef>
              <a:spcAft>
                <a:spcPts val="0"/>
              </a:spcAft>
              <a:buClr>
                <a:schemeClr val="dk1"/>
              </a:buClr>
              <a:buSzPts val="1100"/>
              <a:buFont typeface="Arial"/>
              <a:buNone/>
            </a:pPr>
            <a:r>
              <a:rPr lang="en">
                <a:solidFill>
                  <a:schemeClr val="accent4"/>
                </a:solidFill>
                <a:latin typeface="Montserrat"/>
                <a:ea typeface="Montserrat"/>
                <a:cs typeface="Montserrat"/>
                <a:sym typeface="Montserrat"/>
              </a:rPr>
              <a:t>Work environments will take on a whole new meaning in the metaverse. There will be no limit to the environments we can create. There will be no barriers between environments as we can simply shift between them.</a:t>
            </a:r>
            <a:endParaRPr>
              <a:solidFill>
                <a:schemeClr val="accent4"/>
              </a:solidFill>
              <a:latin typeface="Montserrat"/>
              <a:ea typeface="Montserrat"/>
              <a:cs typeface="Montserrat"/>
              <a:sym typeface="Montserrat"/>
            </a:endParaRPr>
          </a:p>
          <a:p>
            <a:pPr indent="0" lvl="0" marL="0" rtl="0" algn="l">
              <a:spcBef>
                <a:spcPts val="0"/>
              </a:spcBef>
              <a:spcAft>
                <a:spcPts val="0"/>
              </a:spcAft>
              <a:buNone/>
            </a:pPr>
            <a:r>
              <a:t/>
            </a:r>
            <a:endParaRPr>
              <a:solidFill>
                <a:schemeClr val="accent4"/>
              </a:solidFill>
              <a:latin typeface="Montserrat"/>
              <a:ea typeface="Montserrat"/>
              <a:cs typeface="Montserrat"/>
              <a:sym typeface="Montserrat"/>
            </a:endParaRPr>
          </a:p>
        </p:txBody>
      </p:sp>
      <p:sp>
        <p:nvSpPr>
          <p:cNvPr id="120" name="Google Shape;120;p21"/>
          <p:cNvSpPr/>
          <p:nvPr/>
        </p:nvSpPr>
        <p:spPr>
          <a:xfrm>
            <a:off x="98600" y="3758650"/>
            <a:ext cx="4350300" cy="1306200"/>
          </a:xfrm>
          <a:prstGeom prst="halfFrame">
            <a:avLst>
              <a:gd fmla="val 33333" name="adj1"/>
              <a:gd fmla="val 33333" name="adj2"/>
            </a:avLst>
          </a:prstGeom>
          <a:solidFill>
            <a:srgbClr val="F1C23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a:off x="0" y="3758650"/>
            <a:ext cx="9082500" cy="1384800"/>
          </a:xfrm>
          <a:prstGeom prst="triangle">
            <a:avLst>
              <a:gd fmla="val 50000" name="adj"/>
            </a:avLst>
          </a:prstGeom>
          <a:solidFill>
            <a:srgbClr val="134F5C"/>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